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1"/>
  </p:sldMasterIdLst>
  <p:notesMasterIdLst>
    <p:notesMasterId r:id="rId60"/>
  </p:notesMasterIdLst>
  <p:sldIdLst>
    <p:sldId id="256" r:id="rId2"/>
    <p:sldId id="259" r:id="rId3"/>
    <p:sldId id="260" r:id="rId4"/>
    <p:sldId id="261" r:id="rId5"/>
    <p:sldId id="262" r:id="rId6"/>
    <p:sldId id="263" r:id="rId7"/>
    <p:sldId id="265" r:id="rId8"/>
    <p:sldId id="264" r:id="rId9"/>
    <p:sldId id="266" r:id="rId10"/>
    <p:sldId id="315" r:id="rId11"/>
    <p:sldId id="295" r:id="rId12"/>
    <p:sldId id="267" r:id="rId13"/>
    <p:sldId id="268" r:id="rId14"/>
    <p:sldId id="308" r:id="rId15"/>
    <p:sldId id="313" r:id="rId16"/>
    <p:sldId id="296" r:id="rId17"/>
    <p:sldId id="257" r:id="rId18"/>
    <p:sldId id="297" r:id="rId19"/>
    <p:sldId id="273" r:id="rId20"/>
    <p:sldId id="272" r:id="rId21"/>
    <p:sldId id="274" r:id="rId22"/>
    <p:sldId id="275" r:id="rId23"/>
    <p:sldId id="276" r:id="rId24"/>
    <p:sldId id="277" r:id="rId25"/>
    <p:sldId id="279" r:id="rId26"/>
    <p:sldId id="280" r:id="rId27"/>
    <p:sldId id="283" r:id="rId28"/>
    <p:sldId id="281" r:id="rId29"/>
    <p:sldId id="290" r:id="rId30"/>
    <p:sldId id="284" r:id="rId31"/>
    <p:sldId id="285" r:id="rId32"/>
    <p:sldId id="287" r:id="rId33"/>
    <p:sldId id="293" r:id="rId34"/>
    <p:sldId id="298" r:id="rId35"/>
    <p:sldId id="318" r:id="rId36"/>
    <p:sldId id="338" r:id="rId37"/>
    <p:sldId id="335" r:id="rId38"/>
    <p:sldId id="336" r:id="rId39"/>
    <p:sldId id="299" r:id="rId40"/>
    <p:sldId id="300" r:id="rId41"/>
    <p:sldId id="294" r:id="rId42"/>
    <p:sldId id="325" r:id="rId43"/>
    <p:sldId id="339" r:id="rId44"/>
    <p:sldId id="340" r:id="rId45"/>
    <p:sldId id="342" r:id="rId46"/>
    <p:sldId id="343" r:id="rId47"/>
    <p:sldId id="304" r:id="rId48"/>
    <p:sldId id="305" r:id="rId49"/>
    <p:sldId id="303" r:id="rId50"/>
    <p:sldId id="320" r:id="rId51"/>
    <p:sldId id="311" r:id="rId52"/>
    <p:sldId id="314" r:id="rId53"/>
    <p:sldId id="344" r:id="rId54"/>
    <p:sldId id="345" r:id="rId55"/>
    <p:sldId id="346" r:id="rId56"/>
    <p:sldId id="347" r:id="rId57"/>
    <p:sldId id="348" r:id="rId58"/>
    <p:sldId id="349" r:id="rId59"/>
  </p:sldIdLst>
  <p:sldSz cx="9906000" cy="6858000" type="A4"/>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27F5D893-15E3-5B4D-A4BB-CB4D949D38BA}">
          <p14:sldIdLst>
            <p14:sldId id="256"/>
            <p14:sldId id="259"/>
            <p14:sldId id="260"/>
            <p14:sldId id="261"/>
            <p14:sldId id="262"/>
            <p14:sldId id="263"/>
            <p14:sldId id="265"/>
            <p14:sldId id="264"/>
            <p14:sldId id="266"/>
            <p14:sldId id="315"/>
            <p14:sldId id="295"/>
            <p14:sldId id="267"/>
            <p14:sldId id="268"/>
            <p14:sldId id="308"/>
            <p14:sldId id="313"/>
            <p14:sldId id="296"/>
            <p14:sldId id="257"/>
            <p14:sldId id="297"/>
            <p14:sldId id="273"/>
            <p14:sldId id="272"/>
            <p14:sldId id="274"/>
            <p14:sldId id="275"/>
            <p14:sldId id="276"/>
            <p14:sldId id="277"/>
            <p14:sldId id="279"/>
            <p14:sldId id="280"/>
            <p14:sldId id="283"/>
            <p14:sldId id="281"/>
            <p14:sldId id="290"/>
            <p14:sldId id="284"/>
            <p14:sldId id="285"/>
            <p14:sldId id="287"/>
            <p14:sldId id="293"/>
            <p14:sldId id="298"/>
            <p14:sldId id="318"/>
            <p14:sldId id="338"/>
            <p14:sldId id="335"/>
            <p14:sldId id="336"/>
            <p14:sldId id="299"/>
            <p14:sldId id="300"/>
            <p14:sldId id="294"/>
            <p14:sldId id="325"/>
            <p14:sldId id="339"/>
            <p14:sldId id="340"/>
            <p14:sldId id="342"/>
            <p14:sldId id="343"/>
            <p14:sldId id="304"/>
            <p14:sldId id="305"/>
            <p14:sldId id="303"/>
            <p14:sldId id="320"/>
            <p14:sldId id="311"/>
            <p14:sldId id="314"/>
            <p14:sldId id="344"/>
            <p14:sldId id="345"/>
            <p14:sldId id="346"/>
            <p14:sldId id="347"/>
            <p14:sldId id="348"/>
            <p14:sldId id="34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5249"/>
    <a:srgbClr val="EF7D1D"/>
    <a:srgbClr val="D4EBE9"/>
    <a:srgbClr val="C14026"/>
    <a:srgbClr val="41719C"/>
    <a:srgbClr val="5AB88F"/>
    <a:srgbClr val="57A2C5"/>
    <a:srgbClr val="E99866"/>
    <a:srgbClr val="3654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32"/>
    <p:restoredTop sz="83238"/>
  </p:normalViewPr>
  <p:slideViewPr>
    <p:cSldViewPr snapToGrid="0" snapToObjects="1">
      <p:cViewPr>
        <p:scale>
          <a:sx n="125" d="100"/>
          <a:sy n="125" d="100"/>
        </p:scale>
        <p:origin x="520"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notesMaster" Target="notesMasters/notesMaster1.xml"/><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3854BB-5908-0843-BA41-B7E7E599A04D}" type="datetimeFigureOut">
              <a:rPr lang="de-DE" smtClean="0"/>
              <a:t>18.04.16</a:t>
            </a:fld>
            <a:endParaRPr lang="de-DE"/>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7E9B5-BB04-A741-9555-7CF01DDDA8C6}" type="slidenum">
              <a:rPr lang="de-DE" smtClean="0"/>
              <a:t>‹Nr.›</a:t>
            </a:fld>
            <a:endParaRPr lang="de-DE"/>
          </a:p>
        </p:txBody>
      </p:sp>
    </p:spTree>
    <p:extLst>
      <p:ext uri="{BB962C8B-B14F-4D97-AF65-F5344CB8AC3E}">
        <p14:creationId xmlns:p14="http://schemas.microsoft.com/office/powerpoint/2010/main" val="1899260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a:t>
            </a:fld>
            <a:endParaRPr lang="de-DE"/>
          </a:p>
        </p:txBody>
      </p:sp>
    </p:spTree>
    <p:extLst>
      <p:ext uri="{BB962C8B-B14F-4D97-AF65-F5344CB8AC3E}">
        <p14:creationId xmlns:p14="http://schemas.microsoft.com/office/powerpoint/2010/main" val="1393908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Im Mittelpunkt von </a:t>
            </a:r>
            <a:r>
              <a:rPr lang="de-DE" dirty="0" err="1" smtClean="0"/>
              <a:t>React</a:t>
            </a:r>
            <a:r>
              <a:rPr lang="de-DE" dirty="0" smtClean="0"/>
              <a:t> steht die Entwicklung</a:t>
            </a:r>
            <a:r>
              <a:rPr lang="de-DE" baseline="0" dirty="0" smtClean="0"/>
              <a:t> von fachlichen, wiederverwendbaren Komponenten. Das können z.B. Buttons sein oder auch wie in diesem Beispiel Label, die einen Status anzeigen, oder auch eine Liste von Labels, Formulare etc. </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12</a:t>
            </a:fld>
            <a:endParaRPr lang="de-DE"/>
          </a:p>
        </p:txBody>
      </p:sp>
    </p:spTree>
    <p:extLst>
      <p:ext uri="{BB962C8B-B14F-4D97-AF65-F5344CB8AC3E}">
        <p14:creationId xmlns:p14="http://schemas.microsoft.com/office/powerpoint/2010/main" val="785541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Und diese Komponenten werden zu ganzen Anwendungen zusammengesteckt. Dabei</a:t>
            </a:r>
            <a:r>
              <a:rPr lang="de-DE" baseline="0" dirty="0" smtClean="0"/>
              <a:t> ist wichtig zu wissen, dass eine Anwendung </a:t>
            </a:r>
            <a:r>
              <a:rPr lang="de-DE" baseline="0" dirty="0" err="1" smtClean="0"/>
              <a:t>tatäschlich</a:t>
            </a:r>
            <a:r>
              <a:rPr lang="de-DE" baseline="0" dirty="0" smtClean="0"/>
              <a:t> nichts weiter als eine Sammlung oder ein Zusammenschluss von Komponenten ist. Es gibt also kein Anwendungsrahmenwerk oder ähnliches. Eine Anwendung ist eine Komponente genauso wie ein einfaches Checklabel.</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13</a:t>
            </a:fld>
            <a:endParaRPr lang="de-DE"/>
          </a:p>
        </p:txBody>
      </p:sp>
    </p:spTree>
    <p:extLst>
      <p:ext uri="{BB962C8B-B14F-4D97-AF65-F5344CB8AC3E}">
        <p14:creationId xmlns:p14="http://schemas.microsoft.com/office/powerpoint/2010/main" val="945917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Bevor wir</a:t>
            </a:r>
            <a:r>
              <a:rPr lang="de-DE" baseline="0" dirty="0" smtClean="0"/>
              <a:t> uns mit </a:t>
            </a:r>
            <a:r>
              <a:rPr lang="de-DE" baseline="0" dirty="0" err="1" smtClean="0"/>
              <a:t>React</a:t>
            </a:r>
            <a:r>
              <a:rPr lang="de-DE" baseline="0" dirty="0" smtClean="0"/>
              <a:t> beschäftigen, wollen wir uns eine Technik ansehen, die ebenfalls aus dem </a:t>
            </a:r>
            <a:r>
              <a:rPr lang="de-DE" baseline="0" dirty="0" err="1" smtClean="0"/>
              <a:t>React</a:t>
            </a:r>
            <a:r>
              <a:rPr lang="de-DE" baseline="0" dirty="0" smtClean="0"/>
              <a:t> Projekt stammt, nämlich die </a:t>
            </a:r>
            <a:r>
              <a:rPr lang="de-DE" baseline="0" dirty="0" err="1" smtClean="0"/>
              <a:t>Spracherw</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16</a:t>
            </a:fld>
            <a:endParaRPr lang="de-DE"/>
          </a:p>
        </p:txBody>
      </p:sp>
    </p:spTree>
    <p:extLst>
      <p:ext uri="{BB962C8B-B14F-4D97-AF65-F5344CB8AC3E}">
        <p14:creationId xmlns:p14="http://schemas.microsoft.com/office/powerpoint/2010/main" val="5075626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Aus dem zuvor gezeigten JSX-Code wird mittels eines Compilers (z.B. Babel) reguläres</a:t>
            </a:r>
            <a:r>
              <a:rPr lang="de-DE" baseline="0" dirty="0" smtClean="0"/>
              <a:t> JavaScript erzeugt. Letztendlich führt der Aufruf dazu, dass mittels </a:t>
            </a:r>
            <a:r>
              <a:rPr lang="de-DE" baseline="0" dirty="0" err="1" smtClean="0"/>
              <a:t>React.createElement</a:t>
            </a:r>
            <a:r>
              <a:rPr lang="de-DE" baseline="0" dirty="0" smtClean="0"/>
              <a:t> ein JavaScript-Objekt erzeugt wird. Dieses enthält die wesentlichen Informationen die wir im JSX-Code </a:t>
            </a:r>
            <a:r>
              <a:rPr lang="de-DE" baseline="0" dirty="0" err="1" smtClean="0"/>
              <a:t>angegbeen</a:t>
            </a:r>
            <a:r>
              <a:rPr lang="de-DE" baseline="0" dirty="0" smtClean="0"/>
              <a:t> hatten – etwa den Element Namen und seine Properties („</a:t>
            </a:r>
            <a:r>
              <a:rPr lang="de-DE" baseline="0" dirty="0" err="1" smtClean="0"/>
              <a:t>className</a:t>
            </a:r>
            <a:r>
              <a:rPr lang="de-DE" baseline="0" dirty="0" smtClean="0"/>
              <a:t>“).  Dieses Objekt ist sehr leichtgewichtig und wird von </a:t>
            </a:r>
            <a:r>
              <a:rPr lang="de-DE" baseline="0" dirty="0" err="1" smtClean="0"/>
              <a:t>React</a:t>
            </a:r>
            <a:r>
              <a:rPr lang="de-DE" baseline="0" dirty="0" smtClean="0"/>
              <a:t> verwendet, um daraus später unter Umständen ein Element im DOM zu erzeugen oder ein bestehendes  DOM-Element zu aktualisieren. Man spricht auch von einem „virtuellen“ DOM-Element. Wie das genau funktioniert, und welche Vorteile das hat, sehen wir uns später an.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19</a:t>
            </a:fld>
            <a:endParaRPr lang="de-DE"/>
          </a:p>
        </p:txBody>
      </p:sp>
    </p:spTree>
    <p:extLst>
      <p:ext uri="{BB962C8B-B14F-4D97-AF65-F5344CB8AC3E}">
        <p14:creationId xmlns:p14="http://schemas.microsoft.com/office/powerpoint/2010/main" val="15124825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 </a:t>
            </a:r>
            <a:r>
              <a:rPr lang="de-DE" dirty="0" err="1" smtClean="0"/>
              <a:t>index.html</a:t>
            </a:r>
            <a:r>
              <a:rPr lang="de-DE" dirty="0" smtClean="0"/>
              <a:t>-Datei einer </a:t>
            </a:r>
            <a:r>
              <a:rPr lang="de-DE" dirty="0" err="1" smtClean="0"/>
              <a:t>React</a:t>
            </a:r>
            <a:r>
              <a:rPr lang="de-DE" dirty="0" smtClean="0"/>
              <a:t> Anwendung sieht</a:t>
            </a:r>
            <a:r>
              <a:rPr lang="de-DE" baseline="0" dirty="0" smtClean="0"/>
              <a:t> typischerweise so aus: im wesentlichen leer. Es gibt ein Element (hier ein div) unterhalb dessen dann die </a:t>
            </a:r>
            <a:r>
              <a:rPr lang="de-DE" baseline="0" dirty="0" err="1" smtClean="0"/>
              <a:t>React</a:t>
            </a:r>
            <a:r>
              <a:rPr lang="de-DE" baseline="0" dirty="0" smtClean="0"/>
              <a:t>-Anwendung eingehängt wird. Zusätzlich wird natürlich der JavaScript-Code der Anwendung eingebunden. Der JavaScript-Code wird muss zuvor übersetzt werden. In diesem Fall wurde außerdem mit </a:t>
            </a:r>
            <a:r>
              <a:rPr lang="de-DE" baseline="0" dirty="0" err="1" smtClean="0"/>
              <a:t>Webpack</a:t>
            </a:r>
            <a:r>
              <a:rPr lang="de-DE" baseline="0" dirty="0" smtClean="0"/>
              <a:t> eine einzige Datei mit allen Abhängigkeiten (</a:t>
            </a:r>
            <a:r>
              <a:rPr lang="de-DE" baseline="0" dirty="0" err="1" smtClean="0"/>
              <a:t>dist.js</a:t>
            </a:r>
            <a:r>
              <a:rPr lang="de-DE" baseline="0" dirty="0" smtClean="0"/>
              <a:t>) erzeugt.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21</a:t>
            </a:fld>
            <a:endParaRPr lang="de-DE"/>
          </a:p>
        </p:txBody>
      </p:sp>
    </p:spTree>
    <p:extLst>
      <p:ext uri="{BB962C8B-B14F-4D97-AF65-F5344CB8AC3E}">
        <p14:creationId xmlns:p14="http://schemas.microsoft.com/office/powerpoint/2010/main" val="6702271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Beim</a:t>
            </a:r>
            <a:r>
              <a:rPr lang="de-DE" baseline="0" dirty="0" smtClean="0"/>
              <a:t> Starten unserer Anwendung erzeugen wir die Root-Komponente (hier </a:t>
            </a:r>
            <a:r>
              <a:rPr lang="de-DE" baseline="0" dirty="0" err="1" smtClean="0"/>
              <a:t>CheckLabel</a:t>
            </a:r>
            <a:r>
              <a:rPr lang="de-DE" baseline="0" dirty="0" smtClean="0"/>
              <a:t>) und hängen sie mit der </a:t>
            </a:r>
            <a:r>
              <a:rPr lang="de-DE" baseline="0" dirty="0" err="1" smtClean="0"/>
              <a:t>render</a:t>
            </a:r>
            <a:r>
              <a:rPr lang="de-DE" baseline="0" dirty="0" smtClean="0"/>
              <a:t>-Methode in den echten DOM.</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22</a:t>
            </a:fld>
            <a:endParaRPr lang="de-DE"/>
          </a:p>
        </p:txBody>
      </p:sp>
    </p:spTree>
    <p:extLst>
      <p:ext uri="{BB962C8B-B14F-4D97-AF65-F5344CB8AC3E}">
        <p14:creationId xmlns:p14="http://schemas.microsoft.com/office/powerpoint/2010/main" val="1889359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Properties verwenden +</a:t>
            </a:r>
            <a:r>
              <a:rPr lang="de-DE" baseline="0" dirty="0" smtClean="0"/>
              <a:t> JavaScript in JSX Ausdrücken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23</a:t>
            </a:fld>
            <a:endParaRPr lang="de-DE"/>
          </a:p>
        </p:txBody>
      </p:sp>
    </p:spTree>
    <p:extLst>
      <p:ext uri="{BB962C8B-B14F-4D97-AF65-F5344CB8AC3E}">
        <p14:creationId xmlns:p14="http://schemas.microsoft.com/office/powerpoint/2010/main" val="778499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25</a:t>
            </a:fld>
            <a:endParaRPr lang="de-DE"/>
          </a:p>
        </p:txBody>
      </p:sp>
    </p:spTree>
    <p:extLst>
      <p:ext uri="{BB962C8B-B14F-4D97-AF65-F5344CB8AC3E}">
        <p14:creationId xmlns:p14="http://schemas.microsoft.com/office/powerpoint/2010/main" val="3113792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 häufiger</a:t>
            </a:r>
            <a:r>
              <a:rPr lang="de-DE" baseline="0" dirty="0" smtClean="0"/>
              <a:t> Anwendungsfall sind Listen von Komponenten. Dazu hier exemplarisch ein Beispiel, dass mit der JavaScript </a:t>
            </a:r>
            <a:r>
              <a:rPr lang="de-DE" baseline="0" dirty="0" err="1" smtClean="0"/>
              <a:t>map</a:t>
            </a:r>
            <a:r>
              <a:rPr lang="de-DE" baseline="0" dirty="0" smtClean="0"/>
              <a:t>-Funktion arbeitet.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26</a:t>
            </a:fld>
            <a:endParaRPr lang="de-DE"/>
          </a:p>
        </p:txBody>
      </p:sp>
    </p:spTree>
    <p:extLst>
      <p:ext uri="{BB962C8B-B14F-4D97-AF65-F5344CB8AC3E}">
        <p14:creationId xmlns:p14="http://schemas.microsoft.com/office/powerpoint/2010/main" val="20246103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Eine andere (und auch ältere)</a:t>
            </a:r>
            <a:r>
              <a:rPr lang="de-DE" baseline="0" dirty="0" smtClean="0"/>
              <a:t> Möglichkeit, Komponenten zu schreiben, sind ES6 Klassen. Diese Möglichkeit existierte schon vor den Komponentenfunktionen und sind von daher in bestehenden Code-Beispielen und Anwendungen sehr viel häufiger zu finden. Klassen können im Gegensatz zu </a:t>
            </a:r>
            <a:r>
              <a:rPr lang="de-DE" baseline="0" dirty="0" err="1" smtClean="0"/>
              <a:t>funktionen</a:t>
            </a:r>
            <a:r>
              <a:rPr lang="de-DE" baseline="0" dirty="0" smtClean="0"/>
              <a:t> am </a:t>
            </a:r>
            <a:r>
              <a:rPr lang="de-DE" baseline="0" dirty="0" err="1" smtClean="0"/>
              <a:t>Lebensyzklus</a:t>
            </a:r>
            <a:r>
              <a:rPr lang="de-DE" baseline="0" dirty="0" smtClean="0"/>
              <a:t> einer Komponente partizipieren, in dem sie (optionale) Callback-Methoden implementieren. Auf den </a:t>
            </a:r>
            <a:r>
              <a:rPr lang="de-DE" baseline="0" dirty="0" err="1" smtClean="0"/>
              <a:t>Lifecycle</a:t>
            </a:r>
            <a:r>
              <a:rPr lang="de-DE" baseline="0" dirty="0" smtClean="0"/>
              <a:t> kommen wir später noch zu sprechen. Wir wollen uns jetzt zunächst um ein anderes Thema kümmern, für das wir ebenfalls Klassen benötigen: den Zustand von Komponenten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27</a:t>
            </a:fld>
            <a:endParaRPr lang="de-DE"/>
          </a:p>
        </p:txBody>
      </p:sp>
    </p:spTree>
    <p:extLst>
      <p:ext uri="{BB962C8B-B14F-4D97-AF65-F5344CB8AC3E}">
        <p14:creationId xmlns:p14="http://schemas.microsoft.com/office/powerpoint/2010/main" val="2074143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React</a:t>
            </a:r>
            <a:r>
              <a:rPr lang="de-DE" dirty="0" smtClean="0"/>
              <a:t> ist laut eigener</a:t>
            </a:r>
            <a:r>
              <a:rPr lang="de-DE" baseline="0" dirty="0" smtClean="0"/>
              <a:t> Beschreibung eine JavaScript-Bibliothek, mit der man User Interfaces erstellen kann - was auch immer genau ein User Interface sein mag: eine ganze Anwendung oder eine einzelne Komponente? Eine interaktive Anwendung oder doch eher ein Nachrichten-Portal?</a:t>
            </a:r>
          </a:p>
        </p:txBody>
      </p:sp>
      <p:sp>
        <p:nvSpPr>
          <p:cNvPr id="4" name="Foliennummernplatzhalter 3"/>
          <p:cNvSpPr>
            <a:spLocks noGrp="1"/>
          </p:cNvSpPr>
          <p:nvPr>
            <p:ph type="sldNum" sz="quarter" idx="10"/>
          </p:nvPr>
        </p:nvSpPr>
        <p:spPr/>
        <p:txBody>
          <a:bodyPr/>
          <a:lstStyle/>
          <a:p>
            <a:fld id="{3C67E9B5-BB04-A741-9555-7CF01DDDA8C6}" type="slidenum">
              <a:rPr lang="de-DE" smtClean="0"/>
              <a:t>4</a:t>
            </a:fld>
            <a:endParaRPr lang="de-DE"/>
          </a:p>
        </p:txBody>
      </p:sp>
    </p:spTree>
    <p:extLst>
      <p:ext uri="{BB962C8B-B14F-4D97-AF65-F5344CB8AC3E}">
        <p14:creationId xmlns:p14="http://schemas.microsoft.com/office/powerpoint/2010/main" val="19408383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28</a:t>
            </a:fld>
            <a:endParaRPr lang="de-DE"/>
          </a:p>
        </p:txBody>
      </p:sp>
    </p:spTree>
    <p:extLst>
      <p:ext uri="{BB962C8B-B14F-4D97-AF65-F5344CB8AC3E}">
        <p14:creationId xmlns:p14="http://schemas.microsoft.com/office/powerpoint/2010/main" val="91832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Hier sehen wie das komplette Password Formular; die verwendeten Komponenten </a:t>
            </a:r>
            <a:r>
              <a:rPr lang="de-DE" dirty="0" err="1" smtClean="0"/>
              <a:t>CheckLabelList</a:t>
            </a:r>
            <a:r>
              <a:rPr lang="de-DE" baseline="0" dirty="0" smtClean="0"/>
              <a:t> und </a:t>
            </a:r>
            <a:r>
              <a:rPr lang="de-DE" baseline="0" dirty="0" err="1" smtClean="0"/>
              <a:t>CheckLabel</a:t>
            </a:r>
            <a:r>
              <a:rPr lang="de-DE" baseline="0" dirty="0" smtClean="0"/>
              <a:t> kennen wir schon. Neu ist das input-Feld für das Passwort, dessen Inhalt – also das eingegebene Passwort – im Zustand der </a:t>
            </a:r>
            <a:r>
              <a:rPr lang="de-DE" baseline="0" dirty="0" err="1" smtClean="0"/>
              <a:t>PasswordForm</a:t>
            </a:r>
            <a:r>
              <a:rPr lang="de-DE" baseline="0" dirty="0" smtClean="0"/>
              <a:t>-Komponente gespeichert wird.</a:t>
            </a:r>
          </a:p>
          <a:p>
            <a:r>
              <a:rPr lang="de-DE" baseline="0" dirty="0" smtClean="0"/>
              <a:t>Abhängig vom eingegebenen Text werden die „Status“ der </a:t>
            </a:r>
            <a:r>
              <a:rPr lang="de-DE" baseline="0" dirty="0" err="1" smtClean="0"/>
              <a:t>CheckLabel</a:t>
            </a:r>
            <a:r>
              <a:rPr lang="de-DE" baseline="0" dirty="0" smtClean="0"/>
              <a:t> neu bestimmt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29</a:t>
            </a:fld>
            <a:endParaRPr lang="de-DE"/>
          </a:p>
        </p:txBody>
      </p:sp>
    </p:spTree>
    <p:extLst>
      <p:ext uri="{BB962C8B-B14F-4D97-AF65-F5344CB8AC3E}">
        <p14:creationId xmlns:p14="http://schemas.microsoft.com/office/powerpoint/2010/main" val="1790760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Sehen wir uns zunächst nur die Verarbeitung des Eingabefeldes an.</a:t>
            </a:r>
            <a:r>
              <a:rPr lang="de-DE" baseline="0" dirty="0" smtClean="0"/>
              <a:t> Zunächst binden wir den Wert aus dem Zustand als ‚</a:t>
            </a:r>
            <a:r>
              <a:rPr lang="de-DE" baseline="0" dirty="0" err="1" smtClean="0"/>
              <a:t>value</a:t>
            </a:r>
            <a:r>
              <a:rPr lang="de-DE" baseline="0" dirty="0" smtClean="0"/>
              <a:t>‘ an das input-Feld. Da </a:t>
            </a:r>
            <a:r>
              <a:rPr lang="de-DE" baseline="0" dirty="0" err="1" smtClean="0"/>
              <a:t>React</a:t>
            </a:r>
            <a:r>
              <a:rPr lang="de-DE" baseline="0" dirty="0" smtClean="0"/>
              <a:t> nicht über ein 2-Wege-Databinding verfügt, müssen wir uns selber darum kümmern, Änderungen aus dem Eingabefeld in den Zustand zurückzuschreiben. Das machen wir,  in dem wir einen Event </a:t>
            </a:r>
            <a:r>
              <a:rPr lang="de-DE" baseline="0" dirty="0" err="1" smtClean="0"/>
              <a:t>Listener</a:t>
            </a:r>
            <a:r>
              <a:rPr lang="de-DE" baseline="0" dirty="0" smtClean="0"/>
              <a:t> am Eingabefeld registrieren. Dieser </a:t>
            </a:r>
            <a:r>
              <a:rPr lang="de-DE" baseline="0" dirty="0" err="1" smtClean="0"/>
              <a:t>Listener</a:t>
            </a:r>
            <a:r>
              <a:rPr lang="de-DE" baseline="0" dirty="0" smtClean="0"/>
              <a:t> wird von </a:t>
            </a:r>
            <a:r>
              <a:rPr lang="de-DE" baseline="0" dirty="0" err="1" smtClean="0"/>
              <a:t>React</a:t>
            </a:r>
            <a:r>
              <a:rPr lang="de-DE" baseline="0" dirty="0" smtClean="0"/>
              <a:t> aufgerufen, sobald sich der Text im Eingabefeld ändert, also wenn </a:t>
            </a:r>
            <a:r>
              <a:rPr lang="de-DE" baseline="0" dirty="0" err="1" smtClean="0"/>
              <a:t>bspw</a:t>
            </a:r>
            <a:r>
              <a:rPr lang="de-DE" baseline="0" dirty="0" smtClean="0"/>
              <a:t> ein Zeichen eingegeben oder gelöscht wurde. Über den Event kommen wir an den neuen Wert, also den Wert, der zurzeit im Eingabefeld steht. Diesen Wert schreiben wir mittels </a:t>
            </a:r>
            <a:r>
              <a:rPr lang="de-DE" baseline="0" dirty="0" err="1" smtClean="0"/>
              <a:t>setState</a:t>
            </a:r>
            <a:r>
              <a:rPr lang="de-DE" baseline="0" dirty="0" smtClean="0"/>
              <a:t> in den neuen Zustand</a:t>
            </a:r>
            <a:r>
              <a:rPr lang="de-DE" baseline="0" dirty="0" smtClean="0"/>
              <a:t>...</a:t>
            </a:r>
          </a:p>
          <a:p>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solidFill>
                  <a:srgbClr val="FF0000"/>
                </a:solidFill>
              </a:rPr>
              <a:t>Kein 2-Wege-Databinding!!!</a:t>
            </a:r>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30</a:t>
            </a:fld>
            <a:endParaRPr lang="de-DE"/>
          </a:p>
        </p:txBody>
      </p:sp>
    </p:spTree>
    <p:extLst>
      <p:ext uri="{BB962C8B-B14F-4D97-AF65-F5344CB8AC3E}">
        <p14:creationId xmlns:p14="http://schemas.microsoft.com/office/powerpoint/2010/main" val="2641082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...dieser</a:t>
            </a:r>
            <a:r>
              <a:rPr lang="de-DE" baseline="0" dirty="0" smtClean="0"/>
              <a:t> Aufruf führt dazu, dass die </a:t>
            </a:r>
            <a:r>
              <a:rPr lang="de-DE" baseline="0" dirty="0" err="1" smtClean="0"/>
              <a:t>render</a:t>
            </a:r>
            <a:r>
              <a:rPr lang="de-DE" baseline="0" dirty="0" smtClean="0"/>
              <a:t>-Methode von </a:t>
            </a:r>
            <a:r>
              <a:rPr lang="de-DE" baseline="0" dirty="0" err="1" smtClean="0"/>
              <a:t>React</a:t>
            </a:r>
            <a:r>
              <a:rPr lang="de-DE" baseline="0" dirty="0" smtClean="0"/>
              <a:t> neu aufgerufen wird.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31</a:t>
            </a:fld>
            <a:endParaRPr lang="de-DE"/>
          </a:p>
        </p:txBody>
      </p:sp>
    </p:spTree>
    <p:extLst>
      <p:ext uri="{BB962C8B-B14F-4D97-AF65-F5344CB8AC3E}">
        <p14:creationId xmlns:p14="http://schemas.microsoft.com/office/powerpoint/2010/main" val="703311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baseline="0" dirty="0" smtClean="0"/>
              <a:t>Nächster Schritt! Jetzt sehen wir uns mal an, wie das Eingabefeld und und die anderen Teile unserer Komponente zusammenspielen.</a:t>
            </a:r>
          </a:p>
          <a:p>
            <a:endParaRPr lang="de-DE" baseline="0" dirty="0" smtClean="0"/>
          </a:p>
          <a:p>
            <a:r>
              <a:rPr lang="de-DE" baseline="0" dirty="0" smtClean="0"/>
              <a:t>Also: wie wir gesehen haben, hält unsere </a:t>
            </a:r>
            <a:r>
              <a:rPr lang="de-DE" baseline="0" dirty="0" err="1" smtClean="0"/>
              <a:t>PasswordForm</a:t>
            </a:r>
            <a:r>
              <a:rPr lang="de-DE" baseline="0" dirty="0" smtClean="0"/>
              <a:t> den Zustand, also den eingegebenen Text. Abhängig von dem eingegebenen Text müssen die Checks aktualisiert und das </a:t>
            </a:r>
            <a:r>
              <a:rPr lang="de-DE" baseline="0" dirty="0" err="1" smtClean="0"/>
              <a:t>Enablement</a:t>
            </a:r>
            <a:r>
              <a:rPr lang="de-DE" baseline="0" dirty="0" smtClean="0"/>
              <a:t> des Buttons angepasst werden. Dazu lasst uns einen erneuten Blick in die </a:t>
            </a:r>
            <a:r>
              <a:rPr lang="de-DE" baseline="0" dirty="0" err="1" smtClean="0"/>
              <a:t>render</a:t>
            </a:r>
            <a:r>
              <a:rPr lang="de-DE" baseline="0" dirty="0" smtClean="0"/>
              <a:t> Methode der </a:t>
            </a:r>
            <a:r>
              <a:rPr lang="de-DE" baseline="0" dirty="0" err="1" smtClean="0"/>
              <a:t>PasswordForm</a:t>
            </a:r>
            <a:r>
              <a:rPr lang="de-DE" baseline="0" dirty="0" smtClean="0"/>
              <a:t> werfen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32</a:t>
            </a:fld>
            <a:endParaRPr lang="de-DE"/>
          </a:p>
        </p:txBody>
      </p:sp>
    </p:spTree>
    <p:extLst>
      <p:ext uri="{BB962C8B-B14F-4D97-AF65-F5344CB8AC3E}">
        <p14:creationId xmlns:p14="http://schemas.microsoft.com/office/powerpoint/2010/main" val="7889287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baseline="0" dirty="0" smtClean="0"/>
              <a:t>Sehen wir uns zunächst an, wie dieses Problem in einer „klassischen“ Architektur gelöst werden könnte. Üblicherweise würden die „abgeleiteten“ Komponenten ein oder mehrere </a:t>
            </a:r>
            <a:r>
              <a:rPr lang="de-DE" baseline="0" dirty="0" err="1" smtClean="0"/>
              <a:t>Listener</a:t>
            </a:r>
            <a:r>
              <a:rPr lang="de-DE" baseline="0" dirty="0" smtClean="0"/>
              <a:t> auf dem Eingabefeld registrieren, dort auf Änderungen horchen und sich bei Bedarf aktualisieren.</a:t>
            </a:r>
          </a:p>
          <a:p>
            <a:endParaRPr lang="de-DE" baseline="0" dirty="0" smtClean="0"/>
          </a:p>
          <a:p>
            <a:r>
              <a:rPr lang="de-DE" baseline="0" dirty="0" smtClean="0"/>
              <a:t>Dieses Szenario kann natürlich beliebig kompliziert werden, </a:t>
            </a:r>
            <a:r>
              <a:rPr lang="de-DE" baseline="0" dirty="0" err="1" smtClean="0"/>
              <a:t>zb</a:t>
            </a:r>
            <a:r>
              <a:rPr lang="de-DE" baseline="0" dirty="0" smtClean="0"/>
              <a:t> wenn wir mehrere Eingabefelder hätten, auf denen  wir horchen müssen. Auch ist unter Umständen nicht klar, in welcher Reihenfolge die </a:t>
            </a:r>
            <a:r>
              <a:rPr lang="de-DE" baseline="0" dirty="0" err="1" smtClean="0"/>
              <a:t>Listener</a:t>
            </a:r>
            <a:r>
              <a:rPr lang="de-DE" baseline="0" dirty="0" smtClean="0"/>
              <a:t> abgearbeitet werden, und welche Seiteneffekte durch deren Verarbeitung entstehen (z.B. ganzes „Feuerwerk“ von Events, Events lösen sich gegenseitig aus </a:t>
            </a:r>
            <a:r>
              <a:rPr lang="de-DE" baseline="0" dirty="0" err="1" smtClean="0"/>
              <a:t>etc</a:t>
            </a:r>
            <a:r>
              <a:rPr lang="de-DE" baseline="0" dirty="0" smtClean="0"/>
              <a:t>)</a:t>
            </a:r>
          </a:p>
        </p:txBody>
      </p:sp>
      <p:sp>
        <p:nvSpPr>
          <p:cNvPr id="4" name="Foliennummernplatzhalter 3"/>
          <p:cNvSpPr>
            <a:spLocks noGrp="1"/>
          </p:cNvSpPr>
          <p:nvPr>
            <p:ph type="sldNum" sz="quarter" idx="10"/>
          </p:nvPr>
        </p:nvSpPr>
        <p:spPr/>
        <p:txBody>
          <a:bodyPr/>
          <a:lstStyle/>
          <a:p>
            <a:fld id="{3C67E9B5-BB04-A741-9555-7CF01DDDA8C6}" type="slidenum">
              <a:rPr lang="de-DE" smtClean="0"/>
              <a:t>33</a:t>
            </a:fld>
            <a:endParaRPr lang="de-DE"/>
          </a:p>
        </p:txBody>
      </p:sp>
    </p:spTree>
    <p:extLst>
      <p:ext uri="{BB962C8B-B14F-4D97-AF65-F5344CB8AC3E}">
        <p14:creationId xmlns:p14="http://schemas.microsoft.com/office/powerpoint/2010/main" val="2446421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Herausforderung:</a:t>
            </a:r>
            <a:r>
              <a:rPr lang="de-DE" baseline="0" dirty="0" smtClean="0"/>
              <a:t> </a:t>
            </a:r>
            <a:r>
              <a:rPr lang="de-DE" dirty="0" smtClean="0"/>
              <a:t>BEI JEDEM TASTENDRUCK!!!</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36</a:t>
            </a:fld>
            <a:endParaRPr lang="de-DE"/>
          </a:p>
        </p:txBody>
      </p:sp>
    </p:spTree>
    <p:extLst>
      <p:ext uri="{BB962C8B-B14F-4D97-AF65-F5344CB8AC3E}">
        <p14:creationId xmlns:p14="http://schemas.microsoft.com/office/powerpoint/2010/main" val="17438375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39</a:t>
            </a:fld>
            <a:endParaRPr lang="de-DE"/>
          </a:p>
        </p:txBody>
      </p:sp>
    </p:spTree>
    <p:extLst>
      <p:ext uri="{BB962C8B-B14F-4D97-AF65-F5344CB8AC3E}">
        <p14:creationId xmlns:p14="http://schemas.microsoft.com/office/powerpoint/2010/main" val="5208863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Dieses Verfahren hat einen großen </a:t>
            </a:r>
            <a:r>
              <a:rPr lang="de-DE" dirty="0" err="1" smtClean="0"/>
              <a:t>Vroteil</a:t>
            </a:r>
            <a:r>
              <a:rPr lang="de-DE" dirty="0" smtClean="0"/>
              <a:t> für</a:t>
            </a:r>
            <a:r>
              <a:rPr lang="de-DE" baseline="0" dirty="0" smtClean="0"/>
              <a:t> mich: ich muss mich bei der Entwicklung meiner Komponente nicht um DIFFERENZEN oder um DYNAMIK kümmern. Stattdessen </a:t>
            </a:r>
            <a:r>
              <a:rPr lang="de-DE" baseline="0" dirty="0" err="1" smtClean="0"/>
              <a:t>liefer</a:t>
            </a:r>
            <a:r>
              <a:rPr lang="de-DE" baseline="0" dirty="0" smtClean="0"/>
              <a:t> ich immer eine UI passend für einen konkreten Zustand zurück. Aus diesem Grund wird dieses Prinzip in der </a:t>
            </a:r>
            <a:r>
              <a:rPr lang="de-DE" baseline="0" dirty="0" err="1" smtClean="0"/>
              <a:t>React</a:t>
            </a:r>
            <a:r>
              <a:rPr lang="de-DE" baseline="0" dirty="0" smtClean="0"/>
              <a:t>-Community auch als „UI </a:t>
            </a:r>
            <a:r>
              <a:rPr lang="de-DE" baseline="0" dirty="0" err="1" smtClean="0"/>
              <a:t>as</a:t>
            </a:r>
            <a:r>
              <a:rPr lang="de-DE" baseline="0" dirty="0" smtClean="0"/>
              <a:t> a </a:t>
            </a:r>
            <a:r>
              <a:rPr lang="de-DE" baseline="0" dirty="0" err="1" smtClean="0"/>
              <a:t>Function</a:t>
            </a:r>
            <a:r>
              <a:rPr lang="de-DE" baseline="0" dirty="0" smtClean="0"/>
              <a:t>“ beschrieben: genau wie in einer seiteneffekt-freien, „puren“ Funktion, liefert unsere </a:t>
            </a:r>
            <a:r>
              <a:rPr lang="de-DE" baseline="0" dirty="0" err="1" smtClean="0"/>
              <a:t>Komponete</a:t>
            </a:r>
            <a:r>
              <a:rPr lang="de-DE" baseline="0" dirty="0" smtClean="0"/>
              <a:t> für einen Zustand immer dieselbe UI zurück. Das gilt dann auch für eigentliche HTML-Elemente wie input-felder, </a:t>
            </a:r>
            <a:r>
              <a:rPr lang="de-DE" baseline="0" dirty="0" err="1" smtClean="0"/>
              <a:t>checkboxen</a:t>
            </a:r>
            <a:r>
              <a:rPr lang="de-DE" baseline="0" dirty="0" smtClean="0"/>
              <a:t> etc. Der komplette Zustand der UI hängt in meiner </a:t>
            </a:r>
            <a:r>
              <a:rPr lang="de-DE" baseline="0" dirty="0" err="1" smtClean="0"/>
              <a:t>Komponete</a:t>
            </a:r>
            <a:r>
              <a:rPr lang="de-DE" baseline="0" dirty="0" smtClean="0"/>
              <a:t>. Es gibt keine Seiteneffekte etc. Wenn ich zweimal denselben Zustand in die Komponente stecke, kommt zweimal dieselbe UI zurück. Sehr einfach nachzuvollziehen und </a:t>
            </a:r>
            <a:r>
              <a:rPr lang="de-DE" baseline="0" dirty="0" err="1" smtClean="0"/>
              <a:t>daurch</a:t>
            </a:r>
            <a:r>
              <a:rPr lang="de-DE" baseline="0" dirty="0" smtClean="0"/>
              <a:t> sind Komponenten </a:t>
            </a:r>
            <a:r>
              <a:rPr lang="de-DE" baseline="0" dirty="0" err="1" smtClean="0"/>
              <a:t>zb</a:t>
            </a:r>
            <a:r>
              <a:rPr lang="de-DE" baseline="0" dirty="0" smtClean="0"/>
              <a:t> auch sehr einfach zu testen.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41</a:t>
            </a:fld>
            <a:endParaRPr lang="de-DE"/>
          </a:p>
        </p:txBody>
      </p:sp>
    </p:spTree>
    <p:extLst>
      <p:ext uri="{BB962C8B-B14F-4D97-AF65-F5344CB8AC3E}">
        <p14:creationId xmlns:p14="http://schemas.microsoft.com/office/powerpoint/2010/main" val="128154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In jedem Fall wird </a:t>
            </a:r>
            <a:r>
              <a:rPr lang="de-DE" baseline="0" dirty="0" err="1" smtClean="0"/>
              <a:t>React</a:t>
            </a:r>
            <a:r>
              <a:rPr lang="de-DE" baseline="0" dirty="0" smtClean="0"/>
              <a:t> in der Regel dazu verwendet, </a:t>
            </a:r>
            <a:r>
              <a:rPr lang="de-DE" baseline="0" dirty="0" err="1" smtClean="0"/>
              <a:t>Singple</a:t>
            </a:r>
            <a:r>
              <a:rPr lang="de-DE" baseline="0" dirty="0" smtClean="0"/>
              <a:t> Page Anwendungen zu bauen. Singe Page Anwendungen haben die „Besonderheit“, dass sie lediglich auf dem Client laufen. Alle Logik und Ablaufsteuerung erfolgt </a:t>
            </a:r>
            <a:r>
              <a:rPr lang="de-DE" baseline="0" dirty="0" err="1" smtClean="0"/>
              <a:t>ausschliesslich</a:t>
            </a:r>
            <a:r>
              <a:rPr lang="de-DE" baseline="0" dirty="0" smtClean="0"/>
              <a:t> auf dem Client, es werden keine Serverzugriffe gemacht um neue Seiten zu laden. Der Server ist nur noch dazu da, Daten zu liefern, die dann vom Client verarbeitet werden. Aus diesem Grund werden wir uns im Zuge dieses Vortrags auch mit den Problemen und Lösungen für SPAs ansehen.</a:t>
            </a:r>
          </a:p>
          <a:p>
            <a:endParaRPr lang="de-DE" baseline="0" dirty="0" smtClean="0"/>
          </a:p>
          <a:p>
            <a:r>
              <a:rPr lang="de-DE" baseline="0" dirty="0" smtClean="0"/>
              <a:t>Es ist allerdings durchaus möglich, mit </a:t>
            </a:r>
            <a:r>
              <a:rPr lang="de-DE" baseline="0" dirty="0" err="1" smtClean="0"/>
              <a:t>React</a:t>
            </a:r>
            <a:r>
              <a:rPr lang="de-DE" baseline="0" dirty="0" smtClean="0"/>
              <a:t> die Anwendung initial auf dem Server zu rendern und dann eine „erste“ Version auf den Client vor-gerendert zu senden.</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5</a:t>
            </a:fld>
            <a:endParaRPr lang="de-DE"/>
          </a:p>
        </p:txBody>
      </p:sp>
    </p:spTree>
    <p:extLst>
      <p:ext uri="{BB962C8B-B14F-4D97-AF65-F5344CB8AC3E}">
        <p14:creationId xmlns:p14="http://schemas.microsoft.com/office/powerpoint/2010/main" val="1540933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err="1" smtClean="0"/>
              <a:t>React</a:t>
            </a:r>
            <a:r>
              <a:rPr lang="de-DE" dirty="0" smtClean="0"/>
              <a:t> wurde</a:t>
            </a:r>
            <a:r>
              <a:rPr lang="de-DE" baseline="0" dirty="0" smtClean="0"/>
              <a:t> ursprünglich intern von Facebook entwickelt und eingesetzt, ist aber vor </a:t>
            </a:r>
            <a:r>
              <a:rPr lang="de-DE" baseline="0" dirty="0" err="1" smtClean="0"/>
              <a:t>ca</a:t>
            </a:r>
            <a:r>
              <a:rPr lang="de-DE" baseline="0" dirty="0" smtClean="0"/>
              <a:t> zwei Jahren von Facebook auf </a:t>
            </a:r>
            <a:r>
              <a:rPr lang="de-DE" baseline="0" dirty="0" err="1" smtClean="0"/>
              <a:t>GitHub</a:t>
            </a:r>
            <a:r>
              <a:rPr lang="de-DE" baseline="0" dirty="0" smtClean="0"/>
              <a:t> als Open-Source-Lösung für die allgemeine Verwendung zur Verfügung gestellt worden. </a:t>
            </a:r>
            <a:endParaRPr lang="de-DE" dirty="0" smtClean="0"/>
          </a:p>
        </p:txBody>
      </p:sp>
      <p:sp>
        <p:nvSpPr>
          <p:cNvPr id="4" name="Foliennummernplatzhalter 3"/>
          <p:cNvSpPr>
            <a:spLocks noGrp="1"/>
          </p:cNvSpPr>
          <p:nvPr>
            <p:ph type="sldNum" sz="quarter" idx="10"/>
          </p:nvPr>
        </p:nvSpPr>
        <p:spPr/>
        <p:txBody>
          <a:bodyPr/>
          <a:lstStyle/>
          <a:p>
            <a:fld id="{3C67E9B5-BB04-A741-9555-7CF01DDDA8C6}" type="slidenum">
              <a:rPr lang="de-DE" smtClean="0"/>
              <a:t>6</a:t>
            </a:fld>
            <a:endParaRPr lang="de-DE"/>
          </a:p>
        </p:txBody>
      </p:sp>
    </p:spTree>
    <p:extLst>
      <p:ext uri="{BB962C8B-B14F-4D97-AF65-F5344CB8AC3E}">
        <p14:creationId xmlns:p14="http://schemas.microsoft.com/office/powerpoint/2010/main" val="1904253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Die aktuelle</a:t>
            </a:r>
            <a:r>
              <a:rPr lang="de-DE" baseline="0" dirty="0" smtClean="0"/>
              <a:t> Version von </a:t>
            </a:r>
            <a:r>
              <a:rPr lang="de-DE" baseline="0" dirty="0" err="1" smtClean="0"/>
              <a:t>React</a:t>
            </a:r>
            <a:r>
              <a:rPr lang="de-DE" baseline="0" dirty="0" smtClean="0"/>
              <a:t> ist 15.0, die erst vor wenigen Tagen </a:t>
            </a:r>
            <a:r>
              <a:rPr lang="de-DE" baseline="0" dirty="0" err="1" smtClean="0"/>
              <a:t>releast</a:t>
            </a:r>
            <a:r>
              <a:rPr lang="de-DE" baseline="0" dirty="0" smtClean="0"/>
              <a:t> wurde. Die Version ist insofern überraschend, als das die vorherige Version 0.14 war – ein ganz schön großer Sprung also. Es gab immer wieder die Frage nach einer “1.0“ Version von </a:t>
            </a:r>
            <a:r>
              <a:rPr lang="de-DE" baseline="0" dirty="0" err="1" smtClean="0"/>
              <a:t>React</a:t>
            </a:r>
            <a:r>
              <a:rPr lang="de-DE" baseline="0" dirty="0" smtClean="0"/>
              <a:t>, also Indikator für Stabilität etc. Dabei waren schon die vergangenen „Minor-Versionen“ sehr stabil, es gab </a:t>
            </a:r>
            <a:r>
              <a:rPr lang="de-DE" baseline="0" dirty="0" err="1" smtClean="0"/>
              <a:t>Bugfixes</a:t>
            </a:r>
            <a:r>
              <a:rPr lang="de-DE" baseline="0" dirty="0" smtClean="0"/>
              <a:t>, Migrationspfade bei inkompatiblen Änderungen etc. Diese Stabilität spiegelt sich nun auch in dem neuen Versionsschema wieder.</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7</a:t>
            </a:fld>
            <a:endParaRPr lang="de-DE"/>
          </a:p>
        </p:txBody>
      </p:sp>
    </p:spTree>
    <p:extLst>
      <p:ext uri="{BB962C8B-B14F-4D97-AF65-F5344CB8AC3E}">
        <p14:creationId xmlns:p14="http://schemas.microsoft.com/office/powerpoint/2010/main" val="657903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Obwohl </a:t>
            </a:r>
            <a:r>
              <a:rPr lang="de-DE" dirty="0" err="1" smtClean="0"/>
              <a:t>React</a:t>
            </a:r>
            <a:r>
              <a:rPr lang="de-DE" dirty="0" smtClean="0"/>
              <a:t> vor erst knapp drei Jahren in einer ersten Version öffentlich</a:t>
            </a:r>
            <a:r>
              <a:rPr lang="de-DE" baseline="0" dirty="0" smtClean="0"/>
              <a:t> verfügbar war, gibt es mittlerweile sehr viele Websites, die </a:t>
            </a:r>
            <a:r>
              <a:rPr lang="de-DE" baseline="0" dirty="0" err="1" smtClean="0"/>
              <a:t>React</a:t>
            </a:r>
            <a:r>
              <a:rPr lang="de-DE" baseline="0" dirty="0" smtClean="0"/>
              <a:t> einsetzen.</a:t>
            </a:r>
            <a:r>
              <a:rPr lang="de-DE" dirty="0" smtClean="0"/>
              <a:t> </a:t>
            </a:r>
            <a:r>
              <a:rPr lang="de-DE" baseline="0" dirty="0" smtClean="0"/>
              <a:t>Zum einen natürlich bei Facebook und Instagram selber, zum anderen aber auch z.B. bei </a:t>
            </a:r>
            <a:r>
              <a:rPr lang="de-DE" baseline="0" dirty="0" err="1" smtClean="0"/>
              <a:t>airbnb</a:t>
            </a:r>
            <a:r>
              <a:rPr lang="de-DE" baseline="0" dirty="0" smtClean="0"/>
              <a:t>, </a:t>
            </a:r>
            <a:r>
              <a:rPr lang="de-DE" baseline="0" dirty="0" err="1" smtClean="0"/>
              <a:t>netflix</a:t>
            </a:r>
            <a:r>
              <a:rPr lang="de-DE" baseline="0" dirty="0" smtClean="0"/>
              <a:t> oder </a:t>
            </a:r>
            <a:r>
              <a:rPr lang="de-DE" baseline="0" dirty="0" err="1" smtClean="0"/>
              <a:t>smugmug</a:t>
            </a:r>
            <a:r>
              <a:rPr lang="de-DE" baseline="0" dirty="0" smtClean="0"/>
              <a:t>. Für mich etwas überraschend ist die Verwendung von </a:t>
            </a:r>
            <a:r>
              <a:rPr lang="de-DE" baseline="0" dirty="0" err="1" smtClean="0"/>
              <a:t>React</a:t>
            </a:r>
            <a:r>
              <a:rPr lang="de-DE" baseline="0" dirty="0" smtClean="0"/>
              <a:t> auf der Seite des Wall Street Journals, handelt es sich hierbei doch eigentlich um keine </a:t>
            </a:r>
            <a:r>
              <a:rPr lang="de-DE" baseline="0" dirty="0" err="1" smtClean="0"/>
              <a:t>klassiche</a:t>
            </a:r>
            <a:r>
              <a:rPr lang="de-DE" baseline="0" dirty="0" smtClean="0"/>
              <a:t> „Webanwendung“ im Sinne einer Single Page Anwendung. Es zeigt aber wohl ,wie flexibel </a:t>
            </a:r>
            <a:r>
              <a:rPr lang="de-DE" baseline="0" dirty="0" err="1" smtClean="0"/>
              <a:t>React</a:t>
            </a:r>
            <a:r>
              <a:rPr lang="de-DE" baseline="0" dirty="0" smtClean="0"/>
              <a:t> einsetzbar ist.</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8</a:t>
            </a:fld>
            <a:endParaRPr lang="de-DE"/>
          </a:p>
        </p:txBody>
      </p:sp>
    </p:spTree>
    <p:extLst>
      <p:ext uri="{BB962C8B-B14F-4D97-AF65-F5344CB8AC3E}">
        <p14:creationId xmlns:p14="http://schemas.microsoft.com/office/powerpoint/2010/main" val="137376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Bei </a:t>
            </a:r>
            <a:r>
              <a:rPr lang="de-DE" dirty="0" err="1" smtClean="0"/>
              <a:t>React</a:t>
            </a:r>
            <a:r>
              <a:rPr lang="de-DE" dirty="0" smtClean="0"/>
              <a:t> handelt es sich</a:t>
            </a:r>
            <a:r>
              <a:rPr lang="de-DE" baseline="0" dirty="0" smtClean="0"/>
              <a:t> - im Gegensatz </a:t>
            </a:r>
            <a:r>
              <a:rPr lang="de-DE" baseline="0" dirty="0" err="1" smtClean="0"/>
              <a:t>z.B</a:t>
            </a:r>
            <a:r>
              <a:rPr lang="de-DE" baseline="0" dirty="0" smtClean="0"/>
              <a:t> zu Angular 1.x - um ein reines View-Framework, man spricht auch davon dass </a:t>
            </a:r>
            <a:r>
              <a:rPr lang="de-DE" baseline="0" dirty="0" err="1" smtClean="0"/>
              <a:t>React</a:t>
            </a:r>
            <a:r>
              <a:rPr lang="de-DE" baseline="0" dirty="0" smtClean="0"/>
              <a:t> das „V“ in „MVC“ sei. Je nach MVC-Definition kann man auch sagen, dass </a:t>
            </a:r>
            <a:r>
              <a:rPr lang="de-DE" baseline="0" dirty="0" err="1" smtClean="0"/>
              <a:t>React</a:t>
            </a:r>
            <a:r>
              <a:rPr lang="de-DE" baseline="0" dirty="0" smtClean="0"/>
              <a:t> das V+C in MVC ist. Aussagen, wie ihr Eure </a:t>
            </a:r>
            <a:r>
              <a:rPr lang="de-DE" baseline="0" dirty="0" err="1" smtClean="0"/>
              <a:t>Anwednung</a:t>
            </a:r>
            <a:r>
              <a:rPr lang="de-DE" baseline="0" dirty="0" smtClean="0"/>
              <a:t> über die View-Schicht hinaus bauen sollt, macht </a:t>
            </a:r>
            <a:r>
              <a:rPr lang="de-DE" baseline="0" dirty="0" err="1" smtClean="0"/>
              <a:t>React</a:t>
            </a:r>
            <a:r>
              <a:rPr lang="de-DE" baseline="0" dirty="0" smtClean="0"/>
              <a:t> nicht. Ihr könnt (oder müsst oder dürft) Euch selber überlegen, wie ihr </a:t>
            </a:r>
            <a:r>
              <a:rPr lang="de-DE" baseline="0" dirty="0" err="1" smtClean="0"/>
              <a:t>ggf</a:t>
            </a:r>
            <a:r>
              <a:rPr lang="de-DE" baseline="0" dirty="0" smtClean="0"/>
              <a:t> eine Model-Schicht implementiert, wie ihr mit dem Server </a:t>
            </a:r>
            <a:r>
              <a:rPr lang="de-DE" baseline="0" dirty="0" err="1" smtClean="0"/>
              <a:t>kommunziert</a:t>
            </a:r>
            <a:r>
              <a:rPr lang="de-DE" baseline="0" dirty="0" smtClean="0"/>
              <a:t>, wie ihr Services baut etc. </a:t>
            </a:r>
            <a:r>
              <a:rPr lang="de-DE" baseline="0" dirty="0" err="1" smtClean="0"/>
              <a:t>React</a:t>
            </a:r>
            <a:r>
              <a:rPr lang="de-DE" baseline="0" dirty="0" smtClean="0"/>
              <a:t> lässt euch an der Stelle sehr viele Freiheiten. Ob das für Euch und Euer Projekt gut oder schlecht ist müsst ihr selber entscheiden.</a:t>
            </a:r>
          </a:p>
          <a:p>
            <a:endParaRPr lang="de-DE" baseline="0" dirty="0" smtClean="0"/>
          </a:p>
          <a:p>
            <a:r>
              <a:rPr lang="de-DE" baseline="0" dirty="0" smtClean="0"/>
              <a:t>Ein Vorteil hat das allerdings: </a:t>
            </a:r>
            <a:r>
              <a:rPr lang="de-DE" baseline="0" dirty="0" err="1" smtClean="0"/>
              <a:t>React</a:t>
            </a:r>
            <a:r>
              <a:rPr lang="de-DE" baseline="0" dirty="0" smtClean="0"/>
              <a:t> ist minimal invasiv und lässt sich sehr leicht in bestehende Anwendungen integrieren. Es ist zum Beispiel überhaupt kein Problem auf der gleichen Website </a:t>
            </a:r>
            <a:r>
              <a:rPr lang="de-DE" baseline="0" dirty="0" err="1" smtClean="0"/>
              <a:t>React</a:t>
            </a:r>
            <a:r>
              <a:rPr lang="de-DE" baseline="0" dirty="0" smtClean="0"/>
              <a:t> und </a:t>
            </a:r>
            <a:r>
              <a:rPr lang="de-DE" baseline="0" dirty="0" err="1" smtClean="0"/>
              <a:t>jQuery</a:t>
            </a:r>
            <a:r>
              <a:rPr lang="de-DE" baseline="0" dirty="0" smtClean="0"/>
              <a:t> zu verwenden. Man kann dadurch auch </a:t>
            </a:r>
            <a:r>
              <a:rPr lang="de-DE" baseline="0" dirty="0" err="1" smtClean="0"/>
              <a:t>hervoragend</a:t>
            </a:r>
            <a:r>
              <a:rPr lang="de-DE" baseline="0" dirty="0" smtClean="0"/>
              <a:t> bestehende Anwendungen Schritt-für-Schritt auf </a:t>
            </a:r>
            <a:r>
              <a:rPr lang="de-DE" baseline="0" dirty="0" err="1" smtClean="0"/>
              <a:t>React</a:t>
            </a:r>
            <a:r>
              <a:rPr lang="de-DE" baseline="0" dirty="0" smtClean="0"/>
              <a:t> migrieren.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9</a:t>
            </a:fld>
            <a:endParaRPr lang="de-DE"/>
          </a:p>
        </p:txBody>
      </p:sp>
    </p:spTree>
    <p:extLst>
      <p:ext uri="{BB962C8B-B14F-4D97-AF65-F5344CB8AC3E}">
        <p14:creationId xmlns:p14="http://schemas.microsoft.com/office/powerpoint/2010/main" val="2015518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Und</a:t>
            </a:r>
            <a:r>
              <a:rPr lang="de-DE" baseline="0" dirty="0" smtClean="0"/>
              <a:t> noch ein Hinweis vorweg: </a:t>
            </a:r>
            <a:r>
              <a:rPr lang="de-DE" dirty="0" smtClean="0"/>
              <a:t>typischerweise</a:t>
            </a:r>
            <a:r>
              <a:rPr lang="de-DE" baseline="0" dirty="0" smtClean="0"/>
              <a:t> verwenden </a:t>
            </a:r>
            <a:r>
              <a:rPr lang="de-DE" baseline="0" dirty="0" err="1" smtClean="0"/>
              <a:t>React</a:t>
            </a:r>
            <a:r>
              <a:rPr lang="de-DE" baseline="0" dirty="0" smtClean="0"/>
              <a:t>-Anwendungen ES6 und -7 Features, wenn gleich diese optional sind. Es gibt aber auch z.B. </a:t>
            </a:r>
            <a:r>
              <a:rPr lang="de-DE" baseline="0" dirty="0" err="1" smtClean="0"/>
              <a:t>Defintionsdateien</a:t>
            </a:r>
            <a:r>
              <a:rPr lang="de-DE" baseline="0" dirty="0" smtClean="0"/>
              <a:t> für </a:t>
            </a:r>
            <a:r>
              <a:rPr lang="de-DE" baseline="0" dirty="0" err="1" smtClean="0"/>
              <a:t>TypeScript</a:t>
            </a:r>
            <a:r>
              <a:rPr lang="de-DE" baseline="0" dirty="0" smtClean="0"/>
              <a:t>. Das bedeutet insbesondere, dass ihr – wenn ihr denn </a:t>
            </a:r>
            <a:r>
              <a:rPr lang="de-DE" baseline="0" dirty="0" err="1" smtClean="0"/>
              <a:t>React</a:t>
            </a:r>
            <a:r>
              <a:rPr lang="de-DE" baseline="0" dirty="0" smtClean="0"/>
              <a:t> einsetzt – um den Einsatz eines Compilers nicht herumkommt</a:t>
            </a:r>
            <a:r>
              <a:rPr lang="de-DE" baseline="0" dirty="0" smtClean="0"/>
              <a:t>.</a:t>
            </a:r>
          </a:p>
          <a:p>
            <a:endParaRPr lang="de-DE" baseline="0" dirty="0" smtClean="0"/>
          </a:p>
          <a:p>
            <a:r>
              <a:rPr lang="de-DE" baseline="0" dirty="0" smtClean="0">
                <a:solidFill>
                  <a:srgbClr val="FF0000"/>
                </a:solidFill>
              </a:rPr>
              <a:t>STREICHKANDIDAT</a:t>
            </a:r>
            <a:endParaRPr lang="de-DE" dirty="0">
              <a:solidFill>
                <a:srgbClr val="FF0000"/>
              </a:solidFill>
            </a:endParaRPr>
          </a:p>
        </p:txBody>
      </p:sp>
      <p:sp>
        <p:nvSpPr>
          <p:cNvPr id="4" name="Foliennummernplatzhalter 3"/>
          <p:cNvSpPr>
            <a:spLocks noGrp="1"/>
          </p:cNvSpPr>
          <p:nvPr>
            <p:ph type="sldNum" sz="quarter" idx="10"/>
          </p:nvPr>
        </p:nvSpPr>
        <p:spPr/>
        <p:txBody>
          <a:bodyPr/>
          <a:lstStyle/>
          <a:p>
            <a:fld id="{3C67E9B5-BB04-A741-9555-7CF01DDDA8C6}" type="slidenum">
              <a:rPr lang="de-DE" smtClean="0"/>
              <a:t>10</a:t>
            </a:fld>
            <a:endParaRPr lang="de-DE"/>
          </a:p>
        </p:txBody>
      </p:sp>
    </p:spTree>
    <p:extLst>
      <p:ext uri="{BB962C8B-B14F-4D97-AF65-F5344CB8AC3E}">
        <p14:creationId xmlns:p14="http://schemas.microsoft.com/office/powerpoint/2010/main" val="1501170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Bevor wir nun in </a:t>
            </a:r>
            <a:r>
              <a:rPr lang="de-DE" dirty="0" err="1" smtClean="0"/>
              <a:t>React</a:t>
            </a:r>
            <a:r>
              <a:rPr lang="de-DE" dirty="0" smtClean="0"/>
              <a:t> „einsteigen“ möchte ich Euch gerne eine „Anwendung“ zeigen, die in </a:t>
            </a:r>
            <a:r>
              <a:rPr lang="de-DE" dirty="0" err="1" smtClean="0"/>
              <a:t>React</a:t>
            </a:r>
            <a:r>
              <a:rPr lang="de-DE" dirty="0" smtClean="0"/>
              <a:t> implementiert ist. Auf</a:t>
            </a:r>
            <a:r>
              <a:rPr lang="de-DE" baseline="0" dirty="0" smtClean="0"/>
              <a:t> Teile dieser Anwendung werden wir im Folgenden immer wieder zurückkommen. Wenn ihr Euch den Source-Code ansehen wollt - den ich im folgenden nur in Ausschnitten zeige - könnt, ihr den unter der oben genannten URL auf </a:t>
            </a:r>
            <a:r>
              <a:rPr lang="de-DE" baseline="0" dirty="0" err="1" smtClean="0"/>
              <a:t>GitHub</a:t>
            </a:r>
            <a:r>
              <a:rPr lang="de-DE" baseline="0" dirty="0" smtClean="0"/>
              <a:t> finden.</a:t>
            </a:r>
          </a:p>
          <a:p>
            <a:endParaRPr lang="de-DE" baseline="0" dirty="0" smtClean="0"/>
          </a:p>
          <a:p>
            <a:r>
              <a:rPr lang="de-DE" baseline="0" dirty="0" smtClean="0"/>
              <a:t>BEIM ZEIGEN NUR DAS PASSWORT FELD ZEIGEN</a:t>
            </a:r>
          </a:p>
        </p:txBody>
      </p:sp>
      <p:sp>
        <p:nvSpPr>
          <p:cNvPr id="4" name="Foliennummernplatzhalter 3"/>
          <p:cNvSpPr>
            <a:spLocks noGrp="1"/>
          </p:cNvSpPr>
          <p:nvPr>
            <p:ph type="sldNum" sz="quarter" idx="10"/>
          </p:nvPr>
        </p:nvSpPr>
        <p:spPr/>
        <p:txBody>
          <a:bodyPr/>
          <a:lstStyle/>
          <a:p>
            <a:fld id="{3C67E9B5-BB04-A741-9555-7CF01DDDA8C6}" type="slidenum">
              <a:rPr lang="de-DE" smtClean="0"/>
              <a:t>11</a:t>
            </a:fld>
            <a:endParaRPr lang="de-DE"/>
          </a:p>
        </p:txBody>
      </p:sp>
    </p:spTree>
    <p:extLst>
      <p:ext uri="{BB962C8B-B14F-4D97-AF65-F5344CB8AC3E}">
        <p14:creationId xmlns:p14="http://schemas.microsoft.com/office/powerpoint/2010/main" val="404448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OBEN">
    <p:spTree>
      <p:nvGrpSpPr>
        <p:cNvPr id="1" name=""/>
        <p:cNvGrpSpPr/>
        <p:nvPr/>
      </p:nvGrpSpPr>
      <p:grpSpPr>
        <a:xfrm>
          <a:off x="0" y="0"/>
          <a:ext cx="0" cy="0"/>
          <a:chOff x="0" y="0"/>
          <a:chExt cx="0" cy="0"/>
        </a:xfrm>
      </p:grpSpPr>
      <p:sp>
        <p:nvSpPr>
          <p:cNvPr id="7" name="Rechteck 6"/>
          <p:cNvSpPr/>
          <p:nvPr userDrawn="1"/>
        </p:nvSpPr>
        <p:spPr>
          <a:xfrm>
            <a:off x="0" y="0"/>
            <a:ext cx="9906000" cy="790222"/>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1"/>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199626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TEN">
    <p:spTree>
      <p:nvGrpSpPr>
        <p:cNvPr id="1" name=""/>
        <p:cNvGrpSpPr/>
        <p:nvPr/>
      </p:nvGrpSpPr>
      <p:grpSpPr>
        <a:xfrm>
          <a:off x="0" y="0"/>
          <a:ext cx="0" cy="0"/>
          <a:chOff x="0" y="0"/>
          <a:chExt cx="0" cy="0"/>
        </a:xfrm>
      </p:grpSpPr>
      <p:sp>
        <p:nvSpPr>
          <p:cNvPr id="7" name="Rechteck 6"/>
          <p:cNvSpPr/>
          <p:nvPr userDrawn="1"/>
        </p:nvSpPr>
        <p:spPr>
          <a:xfrm>
            <a:off x="0" y="6079066"/>
            <a:ext cx="9906000" cy="790223"/>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6067778"/>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290686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2_Titelfolie">
    <p:spTree>
      <p:nvGrpSpPr>
        <p:cNvPr id="1" name=""/>
        <p:cNvGrpSpPr/>
        <p:nvPr/>
      </p:nvGrpSpPr>
      <p:grpSpPr>
        <a:xfrm>
          <a:off x="0" y="0"/>
          <a:ext cx="0" cy="0"/>
          <a:chOff x="0" y="0"/>
          <a:chExt cx="0" cy="0"/>
        </a:xfrm>
      </p:grpSpPr>
      <p:sp>
        <p:nvSpPr>
          <p:cNvPr id="7" name="Rechteck 6"/>
          <p:cNvSpPr/>
          <p:nvPr userDrawn="1"/>
        </p:nvSpPr>
        <p:spPr>
          <a:xfrm>
            <a:off x="0" y="6079066"/>
            <a:ext cx="9906000" cy="45719"/>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1766460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4EBE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smtClean="0"/>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4/18/16</a:t>
            </a:fld>
            <a:endParaRPr lang="en-US" dirty="0"/>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‹Nr.›</a:t>
            </a:fld>
            <a:endParaRPr lang="en-US" dirty="0"/>
          </a:p>
        </p:txBody>
      </p:sp>
    </p:spTree>
    <p:extLst>
      <p:ext uri="{BB962C8B-B14F-4D97-AF65-F5344CB8AC3E}">
        <p14:creationId xmlns:p14="http://schemas.microsoft.com/office/powerpoint/2010/main" val="1613602277"/>
      </p:ext>
    </p:extLst>
  </p:cSld>
  <p:clrMap bg1="lt1" tx1="dk1" bg2="lt2" tx2="dk2" accent1="accent1" accent2="accent2" accent3="accent3" accent4="accent4" accent5="accent5" accent6="accent6" hlink="hlink" folHlink="folHlink"/>
  <p:sldLayoutIdLst>
    <p:sldLayoutId id="2147483668"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6.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7.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9.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emf"/><Relationship Id="rId5" Type="http://schemas.openxmlformats.org/officeDocument/2006/relationships/image" Target="../media/image31.emf"/><Relationship Id="rId6" Type="http://schemas.openxmlformats.org/officeDocument/2006/relationships/image" Target="../media/image32.emf"/><Relationship Id="rId7" Type="http://schemas.openxmlformats.org/officeDocument/2006/relationships/image" Target="../media/image33.emf"/><Relationship Id="rId8" Type="http://schemas.openxmlformats.org/officeDocument/2006/relationships/image" Target="../media/image34.png"/><Relationship Id="rId9" Type="http://schemas.openxmlformats.org/officeDocument/2006/relationships/image" Target="../media/image35.emf"/><Relationship Id="rId10" Type="http://schemas.openxmlformats.org/officeDocument/2006/relationships/image" Target="../media/image36.png"/><Relationship Id="rId11" Type="http://schemas.openxmlformats.org/officeDocument/2006/relationships/image" Target="../media/image37.emf"/><Relationship Id="rId1" Type="http://schemas.openxmlformats.org/officeDocument/2006/relationships/slideLayout" Target="../slideLayouts/slideLayout1.xml"/><Relationship Id="rId2" Type="http://schemas.openxmlformats.org/officeDocument/2006/relationships/image" Target="../media/image28.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0" y="6067777"/>
            <a:ext cx="9410700" cy="790223"/>
          </a:xfrm>
        </p:spPr>
        <p:txBody>
          <a:bodyPr/>
          <a:lstStyle/>
          <a:p>
            <a:pPr algn="r"/>
            <a:r>
              <a:rPr lang="de-DE" spc="80" dirty="0" smtClean="0">
                <a:solidFill>
                  <a:srgbClr val="D4EBE9"/>
                </a:solidFill>
              </a:rPr>
              <a:t>Nils Hartmann   |   JAX </a:t>
            </a:r>
            <a:r>
              <a:rPr lang="de-DE" spc="80" dirty="0" err="1" smtClean="0">
                <a:solidFill>
                  <a:srgbClr val="D4EBE9"/>
                </a:solidFill>
              </a:rPr>
              <a:t>MainZ</a:t>
            </a:r>
            <a:r>
              <a:rPr lang="de-DE" spc="80" dirty="0" smtClean="0">
                <a:solidFill>
                  <a:srgbClr val="D4EBE9"/>
                </a:solidFill>
              </a:rPr>
              <a:t>   |   April 2016    </a:t>
            </a:r>
            <a:endParaRPr lang="de-DE" spc="80" dirty="0">
              <a:solidFill>
                <a:srgbClr val="D4EBE9"/>
              </a:solidFill>
            </a:endParaRPr>
          </a:p>
        </p:txBody>
      </p:sp>
      <p:grpSp>
        <p:nvGrpSpPr>
          <p:cNvPr id="6" name="Gruppierung 5"/>
          <p:cNvGrpSpPr/>
          <p:nvPr/>
        </p:nvGrpSpPr>
        <p:grpSpPr>
          <a:xfrm>
            <a:off x="1221049" y="1178398"/>
            <a:ext cx="7463903" cy="3542380"/>
            <a:chOff x="1726796" y="1178398"/>
            <a:chExt cx="7463903" cy="3542380"/>
          </a:xfrm>
        </p:grpSpPr>
        <p:sp>
          <p:nvSpPr>
            <p:cNvPr id="3" name="Rechteck 2"/>
            <p:cNvSpPr/>
            <p:nvPr/>
          </p:nvSpPr>
          <p:spPr>
            <a:xfrm>
              <a:off x="1726796" y="1640063"/>
              <a:ext cx="7463903" cy="3080715"/>
            </a:xfrm>
            <a:prstGeom prst="rect">
              <a:avLst/>
            </a:prstGeom>
          </p:spPr>
          <p:txBody>
            <a:bodyPr wrap="none">
              <a:spAutoFit/>
            </a:bodyPr>
            <a:lstStyle/>
            <a:p>
              <a:r>
                <a:rPr lang="de-DE" sz="19419" b="1" dirty="0" err="1">
                  <a:solidFill>
                    <a:srgbClr val="025249"/>
                  </a:solidFill>
                  <a:latin typeface="Montserrat" charset="0"/>
                  <a:ea typeface="Montserrat" charset="0"/>
                  <a:cs typeface="Montserrat" charset="0"/>
                </a:rPr>
                <a:t>React</a:t>
              </a:r>
              <a:endParaRPr lang="de-DE" sz="2925" b="1" dirty="0">
                <a:solidFill>
                  <a:srgbClr val="025249"/>
                </a:solidFill>
                <a:latin typeface="Montserrat" charset="0"/>
                <a:ea typeface="Montserrat" charset="0"/>
                <a:cs typeface="Montserrat" charset="0"/>
              </a:endParaRPr>
            </a:p>
          </p:txBody>
        </p:sp>
        <p:sp>
          <p:nvSpPr>
            <p:cNvPr id="2" name="Textfeld 1"/>
            <p:cNvSpPr txBox="1"/>
            <p:nvPr/>
          </p:nvSpPr>
          <p:spPr>
            <a:xfrm>
              <a:off x="1854200" y="1178398"/>
              <a:ext cx="4410182" cy="923330"/>
            </a:xfrm>
            <a:prstGeom prst="rect">
              <a:avLst/>
            </a:prstGeom>
            <a:noFill/>
          </p:spPr>
          <p:txBody>
            <a:bodyPr wrap="none" rtlCol="0">
              <a:spAutoFit/>
            </a:bodyPr>
            <a:lstStyle/>
            <a:p>
              <a:r>
                <a:rPr lang="de-DE" sz="5400" b="1" dirty="0" smtClean="0">
                  <a:solidFill>
                    <a:srgbClr val="EF7D1D"/>
                  </a:solidFill>
                  <a:latin typeface="Montserrat" charset="0"/>
                  <a:ea typeface="Montserrat" charset="0"/>
                  <a:cs typeface="Montserrat" charset="0"/>
                </a:rPr>
                <a:t>EINSTIEG IN</a:t>
              </a:r>
              <a:endParaRPr lang="de-DE" sz="5400" b="1" dirty="0">
                <a:solidFill>
                  <a:srgbClr val="EF7D1D"/>
                </a:solidFill>
                <a:latin typeface="Montserrat" charset="0"/>
                <a:ea typeface="Montserrat" charset="0"/>
                <a:cs typeface="Montserrat" charset="0"/>
              </a:endParaRPr>
            </a:p>
          </p:txBody>
        </p:sp>
      </p:grpSp>
      <p:pic>
        <p:nvPicPr>
          <p:cNvPr id="5" name="Bild 4"/>
          <p:cNvPicPr>
            <a:picLocks noChangeAspect="1"/>
          </p:cNvPicPr>
          <p:nvPr/>
        </p:nvPicPr>
        <p:blipFill>
          <a:blip r:embed="rId3"/>
          <a:stretch>
            <a:fillRect/>
          </a:stretch>
        </p:blipFill>
        <p:spPr>
          <a:xfrm rot="19697811">
            <a:off x="6510406" y="952458"/>
            <a:ext cx="1545737" cy="1375211"/>
          </a:xfrm>
          <a:prstGeom prst="rect">
            <a:avLst/>
          </a:prstGeom>
        </p:spPr>
      </p:pic>
      <p:sp>
        <p:nvSpPr>
          <p:cNvPr id="7" name="Rechteck 6"/>
          <p:cNvSpPr/>
          <p:nvPr/>
        </p:nvSpPr>
        <p:spPr>
          <a:xfrm>
            <a:off x="1368773" y="4189214"/>
            <a:ext cx="4877297" cy="369332"/>
          </a:xfrm>
          <a:prstGeom prst="rect">
            <a:avLst/>
          </a:prstGeom>
        </p:spPr>
        <p:txBody>
          <a:bodyPr wrap="none">
            <a:spAutoFit/>
          </a:bodyPr>
          <a:lstStyle/>
          <a:p>
            <a:r>
              <a:rPr lang="de-DE" b="1" spc="80" dirty="0">
                <a:solidFill>
                  <a:srgbClr val="025249"/>
                </a:solidFill>
                <a:latin typeface="Source Sans Pro Semibold" charset="0"/>
                <a:ea typeface="Source Sans Pro Semibold" charset="0"/>
                <a:cs typeface="Source Sans Pro Semibold" charset="0"/>
              </a:rPr>
              <a:t>http://</a:t>
            </a:r>
            <a:r>
              <a:rPr lang="de-DE" b="1" spc="80" dirty="0" err="1">
                <a:solidFill>
                  <a:srgbClr val="025249"/>
                </a:solidFill>
                <a:latin typeface="Source Sans Pro Semibold" charset="0"/>
                <a:ea typeface="Source Sans Pro Semibold" charset="0"/>
                <a:cs typeface="Source Sans Pro Semibold" charset="0"/>
              </a:rPr>
              <a:t>github.com</a:t>
            </a:r>
            <a:r>
              <a:rPr lang="de-DE" b="1" spc="80" dirty="0">
                <a:solidFill>
                  <a:srgbClr val="025249"/>
                </a:solidFill>
                <a:latin typeface="Source Sans Pro Semibold" charset="0"/>
                <a:ea typeface="Source Sans Pro Semibold" charset="0"/>
                <a:cs typeface="Source Sans Pro Semibold" charset="0"/>
              </a:rPr>
              <a:t>/</a:t>
            </a:r>
            <a:r>
              <a:rPr lang="de-DE" b="1" spc="80" dirty="0" err="1">
                <a:solidFill>
                  <a:srgbClr val="025249"/>
                </a:solidFill>
                <a:latin typeface="Source Sans Pro Semibold" charset="0"/>
                <a:ea typeface="Source Sans Pro Semibold" charset="0"/>
                <a:cs typeface="Source Sans Pro Semibold" charset="0"/>
              </a:rPr>
              <a:t>nilshartmann</a:t>
            </a:r>
            <a:r>
              <a:rPr lang="de-DE" b="1" spc="80" dirty="0">
                <a:solidFill>
                  <a:srgbClr val="025249"/>
                </a:solidFill>
                <a:latin typeface="Source Sans Pro Semibold" charset="0"/>
                <a:ea typeface="Source Sans Pro Semibold" charset="0"/>
                <a:cs typeface="Source Sans Pro Semibold" charset="0"/>
              </a:rPr>
              <a:t>/</a:t>
            </a:r>
            <a:r>
              <a:rPr lang="de-DE" b="1" spc="80" dirty="0" err="1">
                <a:solidFill>
                  <a:srgbClr val="025249"/>
                </a:solidFill>
                <a:latin typeface="Source Sans Pro Semibold" charset="0"/>
                <a:ea typeface="Source Sans Pro Semibold" charset="0"/>
                <a:cs typeface="Source Sans Pro Semibold" charset="0"/>
              </a:rPr>
              <a:t>react</a:t>
            </a:r>
            <a:r>
              <a:rPr lang="de-DE" b="1" spc="80" dirty="0">
                <a:solidFill>
                  <a:srgbClr val="025249"/>
                </a:solidFill>
                <a:latin typeface="Source Sans Pro Semibold" charset="0"/>
                <a:ea typeface="Source Sans Pro Semibold" charset="0"/>
                <a:cs typeface="Source Sans Pro Semibold" charset="0"/>
              </a:rPr>
              <a:t>-talk</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7902775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2625279" y="2920405"/>
            <a:ext cx="4655442" cy="2580578"/>
          </a:xfrm>
          <a:prstGeom prst="rect">
            <a:avLst/>
          </a:prstGeom>
        </p:spPr>
        <p:txBody>
          <a:bodyPr wrap="none">
            <a:spAutoFit/>
          </a:bodyPr>
          <a:lstStyle/>
          <a:p>
            <a:r>
              <a:rPr lang="de-DE" sz="16169" b="1" smtClean="0">
                <a:solidFill>
                  <a:srgbClr val="5AB88F"/>
                </a:solidFill>
                <a:latin typeface="Source Sans Pro" charset="0"/>
                <a:ea typeface="Source Sans Pro" charset="0"/>
                <a:cs typeface="Source Sans Pro" charset="0"/>
              </a:rPr>
              <a:t>ES</a:t>
            </a:r>
            <a:r>
              <a:rPr lang="de-DE" sz="16169" b="1" smtClean="0">
                <a:solidFill>
                  <a:srgbClr val="025249"/>
                </a:solidFill>
                <a:latin typeface="Source Sans Pro" charset="0"/>
                <a:ea typeface="Source Sans Pro" charset="0"/>
                <a:cs typeface="Source Sans Pro" charset="0"/>
              </a:rPr>
              <a:t>6+</a:t>
            </a:r>
            <a:endParaRPr lang="de-DE" sz="2600"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r>
              <a:rPr lang="de-DE" dirty="0" err="1" smtClean="0"/>
              <a:t>ECMAScript</a:t>
            </a:r>
            <a:r>
              <a:rPr lang="de-DE" dirty="0" smtClean="0"/>
              <a:t> 2015</a:t>
            </a:r>
            <a:endParaRPr lang="de-DE" dirty="0"/>
          </a:p>
        </p:txBody>
      </p:sp>
    </p:spTree>
    <p:extLst>
      <p:ext uri="{BB962C8B-B14F-4D97-AF65-F5344CB8AC3E}">
        <p14:creationId xmlns:p14="http://schemas.microsoft.com/office/powerpoint/2010/main" val="8730356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Anwendung</a:t>
            </a:r>
            <a:endParaRPr lang="de-DE" dirty="0"/>
          </a:p>
        </p:txBody>
      </p:sp>
      <p:pic>
        <p:nvPicPr>
          <p:cNvPr id="3" name="Bild 2"/>
          <p:cNvPicPr>
            <a:picLocks noChangeAspect="1"/>
          </p:cNvPicPr>
          <p:nvPr/>
        </p:nvPicPr>
        <p:blipFill>
          <a:blip r:embed="rId3"/>
          <a:stretch>
            <a:fillRect/>
          </a:stretch>
        </p:blipFill>
        <p:spPr>
          <a:xfrm>
            <a:off x="3046402" y="762917"/>
            <a:ext cx="3813197" cy="3672789"/>
          </a:xfrm>
          <a:prstGeom prst="rect">
            <a:avLst/>
          </a:prstGeom>
          <a:ln>
            <a:solidFill>
              <a:srgbClr val="025249"/>
            </a:solidFill>
          </a:ln>
          <a:effectLst>
            <a:outerShdw blurRad="50800" dist="76200" dir="2700000" algn="t" rotWithShape="0">
              <a:srgbClr val="025249">
                <a:alpha val="40000"/>
              </a:srgbClr>
            </a:outerShdw>
          </a:effectLst>
        </p:spPr>
      </p:pic>
      <p:sp>
        <p:nvSpPr>
          <p:cNvPr id="4" name="Inhaltsplatzhalter 8"/>
          <p:cNvSpPr txBox="1">
            <a:spLocks/>
          </p:cNvSpPr>
          <p:nvPr/>
        </p:nvSpPr>
        <p:spPr>
          <a:xfrm>
            <a:off x="1609725" y="4757484"/>
            <a:ext cx="6686550" cy="1068534"/>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60000"/>
              </a:lnSpc>
              <a:buNone/>
            </a:pPr>
            <a:r>
              <a:rPr lang="de-DE" sz="2275" b="1" dirty="0">
                <a:solidFill>
                  <a:srgbClr val="025249"/>
                </a:solidFill>
                <a:latin typeface="Source Sans Pro Semibold" charset="0"/>
                <a:ea typeface="Source Sans Pro Semibold" charset="0"/>
                <a:cs typeface="Source Sans Pro Semibold" charset="0"/>
              </a:rPr>
              <a:t>Code: https://</a:t>
            </a:r>
            <a:r>
              <a:rPr lang="de-DE" sz="2275" b="1" dirty="0" err="1">
                <a:solidFill>
                  <a:srgbClr val="025249"/>
                </a:solidFill>
                <a:latin typeface="Source Sans Pro Semibold" charset="0"/>
                <a:ea typeface="Source Sans Pro Semibold" charset="0"/>
                <a:cs typeface="Source Sans Pro Semibold" charset="0"/>
              </a:rPr>
              <a:t>github.com</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nilshartmann</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react-example-app</a:t>
            </a:r>
            <a:endParaRPr lang="de-DE" sz="2275" b="1" dirty="0">
              <a:solidFill>
                <a:srgbClr val="025249"/>
              </a:solidFill>
              <a:latin typeface="Source Sans Pro Semibold" charset="0"/>
              <a:ea typeface="Source Sans Pro Semibold" charset="0"/>
              <a:cs typeface="Source Sans Pro Semibold" charset="0"/>
            </a:endParaRPr>
          </a:p>
          <a:p>
            <a:pPr marL="0" indent="0" algn="ctr">
              <a:lnSpc>
                <a:spcPct val="160000"/>
              </a:lnSpc>
              <a:buNone/>
            </a:pPr>
            <a:r>
              <a:rPr lang="de-DE" sz="2275" b="1" dirty="0">
                <a:solidFill>
                  <a:srgbClr val="025249"/>
                </a:solidFill>
                <a:latin typeface="Source Sans Pro Semibold" charset="0"/>
                <a:ea typeface="Source Sans Pro Semibold" charset="0"/>
                <a:cs typeface="Source Sans Pro Semibold" charset="0"/>
              </a:rPr>
              <a:t>Demo: https://</a:t>
            </a:r>
            <a:r>
              <a:rPr lang="de-DE" sz="2275" b="1" dirty="0" err="1">
                <a:solidFill>
                  <a:srgbClr val="025249"/>
                </a:solidFill>
                <a:latin typeface="Source Sans Pro Semibold" charset="0"/>
                <a:ea typeface="Source Sans Pro Semibold" charset="0"/>
                <a:cs typeface="Source Sans Pro Semibold" charset="0"/>
              </a:rPr>
              <a:t>nilshartmann.github.io</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react-example-app</a:t>
            </a:r>
            <a:r>
              <a:rPr lang="de-DE" sz="2275" b="1" dirty="0">
                <a:solidFill>
                  <a:srgbClr val="025249"/>
                </a:solidFill>
                <a:latin typeface="Source Sans Pro Semibold" charset="0"/>
                <a:ea typeface="Source Sans Pro Semibold" charset="0"/>
                <a:cs typeface="Source Sans Pro Semibold" charset="0"/>
              </a:rPr>
              <a:t>/</a:t>
            </a:r>
          </a:p>
        </p:txBody>
      </p:sp>
    </p:spTree>
    <p:extLst>
      <p:ext uri="{BB962C8B-B14F-4D97-AF65-F5344CB8AC3E}">
        <p14:creationId xmlns:p14="http://schemas.microsoft.com/office/powerpoint/2010/main" val="13548074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Wiederverwendbare Komponenten</a:t>
            </a:r>
            <a:endParaRPr lang="de-DE" dirty="0"/>
          </a:p>
        </p:txBody>
      </p:sp>
      <p:pic>
        <p:nvPicPr>
          <p:cNvPr id="4" name="Bild 3"/>
          <p:cNvPicPr>
            <a:picLocks noChangeAspect="1"/>
          </p:cNvPicPr>
          <p:nvPr/>
        </p:nvPicPr>
        <p:blipFill>
          <a:blip r:embed="rId3"/>
          <a:stretch>
            <a:fillRect/>
          </a:stretch>
        </p:blipFill>
        <p:spPr>
          <a:xfrm>
            <a:off x="1451139" y="852776"/>
            <a:ext cx="3466089" cy="3627303"/>
          </a:xfrm>
          <a:prstGeom prst="rect">
            <a:avLst/>
          </a:prstGeom>
        </p:spPr>
      </p:pic>
      <p:sp>
        <p:nvSpPr>
          <p:cNvPr id="5" name="Rechteck 4"/>
          <p:cNvSpPr/>
          <p:nvPr/>
        </p:nvSpPr>
        <p:spPr>
          <a:xfrm>
            <a:off x="1649624" y="1996881"/>
            <a:ext cx="2373312" cy="282046"/>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6" name="Rechteck 5"/>
          <p:cNvSpPr/>
          <p:nvPr/>
        </p:nvSpPr>
        <p:spPr>
          <a:xfrm>
            <a:off x="1587711" y="1928108"/>
            <a:ext cx="2559050" cy="1410211"/>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7" name="Rechteck 6"/>
          <p:cNvSpPr/>
          <p:nvPr/>
        </p:nvSpPr>
        <p:spPr>
          <a:xfrm>
            <a:off x="1532678" y="1439688"/>
            <a:ext cx="3302000" cy="2944264"/>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8" name="Rechteck 7"/>
          <p:cNvSpPr/>
          <p:nvPr/>
        </p:nvSpPr>
        <p:spPr>
          <a:xfrm>
            <a:off x="3149283" y="3902410"/>
            <a:ext cx="1589087" cy="433388"/>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9" name="Rechteck 8"/>
          <p:cNvSpPr/>
          <p:nvPr/>
        </p:nvSpPr>
        <p:spPr>
          <a:xfrm>
            <a:off x="1451139" y="852775"/>
            <a:ext cx="3449322" cy="3627303"/>
          </a:xfrm>
          <a:prstGeom prst="rect">
            <a:avLst/>
          </a:prstGeom>
          <a:noFill/>
          <a:ln w="12700">
            <a:solidFill>
              <a:srgbClr val="6B8CAB"/>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10" name="Textfeld 9"/>
          <p:cNvSpPr txBox="1"/>
          <p:nvPr/>
        </p:nvSpPr>
        <p:spPr>
          <a:xfrm>
            <a:off x="5103851" y="813418"/>
            <a:ext cx="3079689" cy="3724033"/>
          </a:xfrm>
          <a:prstGeom prst="rect">
            <a:avLst/>
          </a:prstGeom>
          <a:noFill/>
        </p:spPr>
        <p:txBody>
          <a:bodyPr wrap="none" rtlCol="0">
            <a:spAutoFit/>
          </a:bodyPr>
          <a:lstStyle/>
          <a:p>
            <a:pPr>
              <a:lnSpc>
                <a:spcPct val="12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PasswordView</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PasswordForm</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input</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CheckLabelList</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CheckLabelList</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&lt;Label /&gt;</a:t>
            </a:r>
          </a:p>
          <a:p>
            <a:pPr>
              <a:lnSpc>
                <a:spcPct val="120000"/>
              </a:lnSpc>
            </a:pPr>
            <a:r>
              <a:rPr lang="de-DE" sz="1788" dirty="0">
                <a:solidFill>
                  <a:srgbClr val="EF7D1D"/>
                </a:solidFill>
                <a:latin typeface="Source Code Pro" charset="0"/>
                <a:ea typeface="Source Code Pro" charset="0"/>
                <a:cs typeface="Source Code Pro" charset="0"/>
              </a:rPr>
              <a:t>    &lt;Button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PasswordForm</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PasswordView</a:t>
            </a:r>
            <a:r>
              <a:rPr lang="de-DE" sz="1788" dirty="0">
                <a:solidFill>
                  <a:srgbClr val="EF7D1D"/>
                </a:solidFill>
                <a:latin typeface="Source Code Pro" charset="0"/>
                <a:ea typeface="Source Code Pro" charset="0"/>
                <a:cs typeface="Source Code Pro" charset="0"/>
              </a:rPr>
              <a:t>&gt;</a:t>
            </a:r>
          </a:p>
        </p:txBody>
      </p:sp>
    </p:spTree>
    <p:extLst>
      <p:ext uri="{BB962C8B-B14F-4D97-AF65-F5344CB8AC3E}">
        <p14:creationId xmlns:p14="http://schemas.microsoft.com/office/powerpoint/2010/main" val="3100947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Anwendungen aus Komponenten komponiert</a:t>
            </a:r>
            <a:endParaRPr lang="de-DE" dirty="0"/>
          </a:p>
        </p:txBody>
      </p:sp>
      <p:pic>
        <p:nvPicPr>
          <p:cNvPr id="4" name="Bild 3"/>
          <p:cNvPicPr>
            <a:picLocks noChangeAspect="1"/>
          </p:cNvPicPr>
          <p:nvPr/>
        </p:nvPicPr>
        <p:blipFill>
          <a:blip r:embed="rId3"/>
          <a:stretch>
            <a:fillRect/>
          </a:stretch>
        </p:blipFill>
        <p:spPr>
          <a:xfrm>
            <a:off x="622904" y="1229202"/>
            <a:ext cx="3763297" cy="3695018"/>
          </a:xfrm>
          <a:prstGeom prst="rect">
            <a:avLst/>
          </a:prstGeom>
          <a:ln>
            <a:solidFill>
              <a:srgbClr val="E99866"/>
            </a:solidFill>
          </a:ln>
        </p:spPr>
      </p:pic>
      <p:sp>
        <p:nvSpPr>
          <p:cNvPr id="5" name="Rechteck 4"/>
          <p:cNvSpPr/>
          <p:nvPr/>
        </p:nvSpPr>
        <p:spPr>
          <a:xfrm>
            <a:off x="622904" y="1229202"/>
            <a:ext cx="3686206" cy="3627305"/>
          </a:xfrm>
          <a:prstGeom prst="rect">
            <a:avLst/>
          </a:prstGeom>
          <a:noFill/>
          <a:ln w="19050" cmpd="sng">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6" name="Rechteck 5"/>
          <p:cNvSpPr/>
          <p:nvPr/>
        </p:nvSpPr>
        <p:spPr>
          <a:xfrm>
            <a:off x="664182" y="1299209"/>
            <a:ext cx="3565405" cy="254530"/>
          </a:xfrm>
          <a:prstGeom prst="rect">
            <a:avLst/>
          </a:prstGeom>
          <a:noFill/>
          <a:ln w="19050" cmpd="sng">
            <a:solidFill>
              <a:srgbClr val="E99866"/>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solidFill>
                <a:srgbClr val="E99866"/>
              </a:solidFill>
            </a:endParaRPr>
          </a:p>
        </p:txBody>
      </p:sp>
      <p:sp>
        <p:nvSpPr>
          <p:cNvPr id="7" name="Rechteck 6"/>
          <p:cNvSpPr/>
          <p:nvPr/>
        </p:nvSpPr>
        <p:spPr>
          <a:xfrm>
            <a:off x="664182" y="1677564"/>
            <a:ext cx="3565405" cy="3095625"/>
          </a:xfrm>
          <a:prstGeom prst="rect">
            <a:avLst/>
          </a:prstGeom>
          <a:noFill/>
          <a:ln w="19050" cmpd="sng">
            <a:solidFill>
              <a:srgbClr val="E99866"/>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solidFill>
                <a:srgbClr val="E99866"/>
              </a:solidFill>
            </a:endParaRPr>
          </a:p>
        </p:txBody>
      </p:sp>
      <p:sp>
        <p:nvSpPr>
          <p:cNvPr id="8" name="Rechteck 7"/>
          <p:cNvSpPr/>
          <p:nvPr/>
        </p:nvSpPr>
        <p:spPr>
          <a:xfrm>
            <a:off x="1044532" y="1718839"/>
            <a:ext cx="2987210" cy="2965747"/>
          </a:xfrm>
          <a:prstGeom prst="rect">
            <a:avLst/>
          </a:prstGeom>
          <a:noFill/>
          <a:ln w="19050" cmpd="sng">
            <a:solidFill>
              <a:srgbClr val="025249"/>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9" name="Rechteck 8"/>
          <p:cNvSpPr/>
          <p:nvPr/>
        </p:nvSpPr>
        <p:spPr>
          <a:xfrm>
            <a:off x="4651210" y="1144215"/>
            <a:ext cx="4953000" cy="3807004"/>
          </a:xfrm>
          <a:prstGeom prst="rect">
            <a:avLst/>
          </a:prstGeom>
        </p:spPr>
        <p:txBody>
          <a:bodyPr>
            <a:spAutoFit/>
          </a:bodyPr>
          <a:lstStyle/>
          <a:p>
            <a:pPr>
              <a:lnSpc>
                <a:spcPct val="15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Application</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&lt;Navigation /&gt;</a:t>
            </a:r>
          </a:p>
          <a:p>
            <a:pPr>
              <a:lnSpc>
                <a:spcPct val="15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ViewContainer</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a:t>
            </a:r>
            <a:r>
              <a:rPr lang="de-DE" sz="1788" dirty="0">
                <a:solidFill>
                  <a:srgbClr val="025249"/>
                </a:solidFill>
                <a:latin typeface="Source Code Pro" charset="0"/>
                <a:ea typeface="Source Code Pro" charset="0"/>
                <a:cs typeface="Source Code Pro" charset="0"/>
              </a:rPr>
              <a:t>&lt;</a:t>
            </a:r>
            <a:r>
              <a:rPr lang="de-DE" sz="1788" dirty="0" err="1">
                <a:solidFill>
                  <a:srgbClr val="025249"/>
                </a:solidFill>
                <a:latin typeface="Source Code Pro" charset="0"/>
                <a:ea typeface="Source Code Pro" charset="0"/>
                <a:cs typeface="Source Code Pro" charset="0"/>
              </a:rPr>
              <a:t>PasswordView</a:t>
            </a:r>
            <a:r>
              <a:rPr lang="de-DE" sz="1788" dirty="0">
                <a:solidFill>
                  <a:srgbClr val="025249"/>
                </a:solidFill>
                <a:latin typeface="Source Code Pro" charset="0"/>
                <a:ea typeface="Source Code Pro" charset="0"/>
                <a:cs typeface="Source Code Pro" charset="0"/>
              </a:rPr>
              <a:t>&gt;</a:t>
            </a:r>
          </a:p>
          <a:p>
            <a:pPr>
              <a:lnSpc>
                <a:spcPct val="150000"/>
              </a:lnSpc>
            </a:pPr>
            <a:r>
              <a:rPr lang="de-DE" sz="1788" dirty="0">
                <a:solidFill>
                  <a:srgbClr val="025249"/>
                </a:solidFill>
                <a:latin typeface="Source Code Pro" charset="0"/>
                <a:ea typeface="Source Code Pro" charset="0"/>
                <a:cs typeface="Source Code Pro" charset="0"/>
              </a:rPr>
              <a:t>      . . .</a:t>
            </a:r>
          </a:p>
          <a:p>
            <a:pPr>
              <a:lnSpc>
                <a:spcPct val="150000"/>
              </a:lnSpc>
            </a:pPr>
            <a:r>
              <a:rPr lang="de-DE" sz="1788" dirty="0">
                <a:solidFill>
                  <a:srgbClr val="025249"/>
                </a:solidFill>
                <a:latin typeface="Source Code Pro" charset="0"/>
                <a:ea typeface="Source Code Pro" charset="0"/>
                <a:cs typeface="Source Code Pro" charset="0"/>
              </a:rPr>
              <a:t>      . . .</a:t>
            </a:r>
          </a:p>
          <a:p>
            <a:pPr>
              <a:lnSpc>
                <a:spcPct val="150000"/>
              </a:lnSpc>
            </a:pPr>
            <a:r>
              <a:rPr lang="de-DE" sz="1788" dirty="0">
                <a:solidFill>
                  <a:srgbClr val="025249"/>
                </a:solidFill>
                <a:latin typeface="Source Code Pro" charset="0"/>
                <a:ea typeface="Source Code Pro" charset="0"/>
                <a:cs typeface="Source Code Pro" charset="0"/>
              </a:rPr>
              <a:t>    &lt;/</a:t>
            </a:r>
            <a:r>
              <a:rPr lang="de-DE" sz="1788" dirty="0" err="1">
                <a:solidFill>
                  <a:srgbClr val="025249"/>
                </a:solidFill>
                <a:latin typeface="Source Code Pro" charset="0"/>
                <a:ea typeface="Source Code Pro" charset="0"/>
                <a:cs typeface="Source Code Pro" charset="0"/>
              </a:rPr>
              <a:t>PasswordView</a:t>
            </a:r>
            <a:r>
              <a:rPr lang="de-DE" sz="1788" dirty="0">
                <a:solidFill>
                  <a:srgbClr val="025249"/>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ViewContainer</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Application</a:t>
            </a:r>
            <a:r>
              <a:rPr lang="de-DE" sz="1788" dirty="0">
                <a:solidFill>
                  <a:srgbClr val="EF7D1D"/>
                </a:solidFill>
                <a:latin typeface="Source Code Pro" charset="0"/>
                <a:ea typeface="Source Code Pro" charset="0"/>
                <a:cs typeface="Source Code Pro" charset="0"/>
              </a:rPr>
              <a:t>&gt;</a:t>
            </a:r>
          </a:p>
        </p:txBody>
      </p:sp>
    </p:spTree>
    <p:extLst>
      <p:ext uri="{BB962C8B-B14F-4D97-AF65-F5344CB8AC3E}">
        <p14:creationId xmlns:p14="http://schemas.microsoft.com/office/powerpoint/2010/main" val="9357116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a:t>
            </a:r>
            <a:endParaRPr lang="de-DE" dirty="0"/>
          </a:p>
        </p:txBody>
      </p:sp>
      <p:sp>
        <p:nvSpPr>
          <p:cNvPr id="3" name="Textfeld 2"/>
          <p:cNvSpPr txBox="1"/>
          <p:nvPr/>
        </p:nvSpPr>
        <p:spPr>
          <a:xfrm>
            <a:off x="368300" y="444500"/>
            <a:ext cx="8712200" cy="3108543"/>
          </a:xfrm>
          <a:prstGeom prst="rect">
            <a:avLst/>
          </a:prstGeom>
          <a:noFill/>
        </p:spPr>
        <p:txBody>
          <a:bodyPr wrap="square" rtlCol="0">
            <a:spAutoFit/>
          </a:bodyPr>
          <a:lstStyle/>
          <a:p>
            <a:pPr>
              <a:lnSpc>
                <a:spcPct val="120000"/>
              </a:lnSpc>
            </a:pPr>
            <a:r>
              <a:rPr lang="de-DE" sz="2800" b="1" dirty="0" err="1" smtClean="0">
                <a:solidFill>
                  <a:srgbClr val="EF7D1D"/>
                </a:solidFill>
                <a:latin typeface="Source Sans Pro Semibold" charset="0"/>
                <a:ea typeface="Source Sans Pro Semibold" charset="0"/>
                <a:cs typeface="Source Sans Pro Semibold" charset="0"/>
              </a:rPr>
              <a:t>React</a:t>
            </a:r>
            <a:r>
              <a:rPr lang="de-DE" sz="2800" b="1" dirty="0" smtClean="0">
                <a:solidFill>
                  <a:srgbClr val="EF7D1D"/>
                </a:solidFill>
                <a:latin typeface="Source Sans Pro Semibold" charset="0"/>
                <a:ea typeface="Source Sans Pro Semibold" charset="0"/>
                <a:cs typeface="Source Sans Pro Semibold" charset="0"/>
              </a:rPr>
              <a:t>-Komponenten</a:t>
            </a: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können eigenen, </a:t>
            </a:r>
            <a:r>
              <a:rPr lang="de-DE" sz="2800" dirty="0" smtClean="0">
                <a:solidFill>
                  <a:srgbClr val="EF7D1D"/>
                </a:solidFill>
                <a:latin typeface="Source Sans Pro" charset="0"/>
                <a:ea typeface="Source Sans Pro" charset="0"/>
                <a:cs typeface="Source Sans Pro" charset="0"/>
              </a:rPr>
              <a:t>internen Zustand </a:t>
            </a:r>
            <a:r>
              <a:rPr lang="de-DE" sz="2800" dirty="0" smtClean="0">
                <a:solidFill>
                  <a:srgbClr val="025249"/>
                </a:solidFill>
                <a:latin typeface="Source Sans Pro" charset="0"/>
                <a:ea typeface="Source Sans Pro" charset="0"/>
                <a:cs typeface="Source Sans Pro" charset="0"/>
              </a:rPr>
              <a:t>enthalten</a:t>
            </a:r>
            <a:endParaRPr lang="de-DE" sz="2800" dirty="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a:solidFill>
                  <a:srgbClr val="025249"/>
                </a:solidFill>
                <a:latin typeface="Source Sans Pro" charset="0"/>
                <a:ea typeface="Source Sans Pro" charset="0"/>
                <a:cs typeface="Source Sans Pro" charset="0"/>
              </a:rPr>
              <a:t>b</a:t>
            </a:r>
            <a:r>
              <a:rPr lang="de-DE" sz="2800" dirty="0" smtClean="0">
                <a:solidFill>
                  <a:srgbClr val="025249"/>
                </a:solidFill>
                <a:latin typeface="Source Sans Pro" charset="0"/>
                <a:ea typeface="Source Sans Pro" charset="0"/>
                <a:cs typeface="Source Sans Pro" charset="0"/>
              </a:rPr>
              <a:t>estehen aus </a:t>
            </a:r>
            <a:r>
              <a:rPr lang="de-DE" sz="2800" dirty="0" smtClean="0">
                <a:solidFill>
                  <a:srgbClr val="EF7D1D"/>
                </a:solidFill>
                <a:latin typeface="Source Sans Pro" charset="0"/>
                <a:ea typeface="Source Sans Pro" charset="0"/>
                <a:cs typeface="Source Sans Pro" charset="0"/>
              </a:rPr>
              <a:t>Logik und UI</a:t>
            </a: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werden immer </a:t>
            </a:r>
            <a:r>
              <a:rPr lang="de-DE" sz="2800" dirty="0" smtClean="0">
                <a:solidFill>
                  <a:srgbClr val="EF7D1D"/>
                </a:solidFill>
                <a:latin typeface="Source Sans Pro" charset="0"/>
                <a:ea typeface="Source Sans Pro" charset="0"/>
                <a:cs typeface="Source Sans Pro" charset="0"/>
              </a:rPr>
              <a:t>komplett gerendert</a:t>
            </a:r>
          </a:p>
          <a:p>
            <a:pPr marL="285750" indent="-285750">
              <a:lnSpc>
                <a:spcPct val="120000"/>
              </a:lnSpc>
              <a:buFont typeface="Arial" charset="0"/>
              <a:buChar char="•"/>
            </a:pPr>
            <a:r>
              <a:rPr lang="de-DE" sz="2800" dirty="0" smtClean="0">
                <a:solidFill>
                  <a:srgbClr val="EF7D1D"/>
                </a:solidFill>
                <a:latin typeface="Source Sans Pro" charset="0"/>
                <a:ea typeface="Source Sans Pro" charset="0"/>
                <a:cs typeface="Source Sans Pro" charset="0"/>
              </a:rPr>
              <a:t>Keine </a:t>
            </a:r>
            <a:r>
              <a:rPr lang="de-DE" sz="2800" dirty="0" err="1" smtClean="0">
                <a:solidFill>
                  <a:srgbClr val="EF7D1D"/>
                </a:solidFill>
                <a:latin typeface="Source Sans Pro" charset="0"/>
                <a:ea typeface="Source Sans Pro" charset="0"/>
                <a:cs typeface="Source Sans Pro" charset="0"/>
              </a:rPr>
              <a:t>Templatesprache</a:t>
            </a:r>
            <a:endParaRPr lang="de-DE" sz="2800" dirty="0" smtClean="0">
              <a:solidFill>
                <a:srgbClr val="EF7D1D"/>
              </a:solidFill>
              <a:latin typeface="Source Sans Pro" charset="0"/>
              <a:ea typeface="Source Sans Pro" charset="0"/>
              <a:cs typeface="Source Sans Pro" charset="0"/>
            </a:endParaRPr>
          </a:p>
          <a:p>
            <a:pPr marL="285750" indent="-285750">
              <a:buFontTx/>
              <a:buChar char="-"/>
            </a:pPr>
            <a:endParaRPr lang="de-DE" sz="2800"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6122407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React</a:t>
            </a:r>
            <a:r>
              <a:rPr lang="de-DE" dirty="0" smtClean="0"/>
              <a:t> Schritt für Schritt</a:t>
            </a:r>
            <a:endParaRPr lang="de-DE" dirty="0"/>
          </a:p>
        </p:txBody>
      </p:sp>
      <p:pic>
        <p:nvPicPr>
          <p:cNvPr id="4" name="Bild 3"/>
          <p:cNvPicPr>
            <a:picLocks noChangeAspect="1"/>
          </p:cNvPicPr>
          <p:nvPr/>
        </p:nvPicPr>
        <p:blipFill rotWithShape="1">
          <a:blip r:embed="rId2"/>
          <a:srcRect r="11261" b="40560"/>
          <a:stretch/>
        </p:blipFill>
        <p:spPr>
          <a:xfrm>
            <a:off x="2963732" y="1263771"/>
            <a:ext cx="3978537" cy="467809"/>
          </a:xfrm>
          <a:prstGeom prst="rect">
            <a:avLst/>
          </a:prstGeom>
        </p:spPr>
      </p:pic>
      <p:pic>
        <p:nvPicPr>
          <p:cNvPr id="5" name="Bild 4"/>
          <p:cNvPicPr>
            <a:picLocks noChangeAspect="1"/>
          </p:cNvPicPr>
          <p:nvPr/>
        </p:nvPicPr>
        <p:blipFill>
          <a:blip r:embed="rId3"/>
          <a:stretch>
            <a:fillRect/>
          </a:stretch>
        </p:blipFill>
        <p:spPr>
          <a:xfrm>
            <a:off x="2963732" y="2283511"/>
            <a:ext cx="3978537" cy="650188"/>
          </a:xfrm>
          <a:prstGeom prst="rect">
            <a:avLst/>
          </a:prstGeom>
        </p:spPr>
      </p:pic>
      <p:pic>
        <p:nvPicPr>
          <p:cNvPr id="6" name="Bild 5"/>
          <p:cNvPicPr>
            <a:picLocks noChangeAspect="1"/>
          </p:cNvPicPr>
          <p:nvPr/>
        </p:nvPicPr>
        <p:blipFill rotWithShape="1">
          <a:blip r:embed="rId4"/>
          <a:srcRect b="62443"/>
          <a:stretch/>
        </p:blipFill>
        <p:spPr>
          <a:xfrm>
            <a:off x="2968341" y="3574936"/>
            <a:ext cx="3969319" cy="1396484"/>
          </a:xfrm>
          <a:prstGeom prst="rect">
            <a:avLst/>
          </a:prstGeom>
        </p:spPr>
      </p:pic>
    </p:spTree>
    <p:extLst>
      <p:ext uri="{BB962C8B-B14F-4D97-AF65-F5344CB8AC3E}">
        <p14:creationId xmlns:p14="http://schemas.microsoft.com/office/powerpoint/2010/main" val="14284329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Die JSX Spracherweiterung</a:t>
            </a:r>
            <a:endParaRPr lang="de-DE" dirty="0"/>
          </a:p>
        </p:txBody>
      </p:sp>
      <p:sp>
        <p:nvSpPr>
          <p:cNvPr id="8" name="Rechteck 7"/>
          <p:cNvSpPr/>
          <p:nvPr/>
        </p:nvSpPr>
        <p:spPr>
          <a:xfrm>
            <a:off x="192309" y="1794715"/>
            <a:ext cx="9317451" cy="2192908"/>
          </a:xfrm>
          <a:prstGeom prst="rect">
            <a:avLst/>
          </a:prstGeom>
        </p:spPr>
        <p:txBody>
          <a:bodyPr wrap="square">
            <a:spAutoFit/>
          </a:bodyPr>
          <a:lstStyle/>
          <a:p>
            <a:pPr>
              <a:lnSpc>
                <a:spcPct val="120000"/>
              </a:lnSpc>
            </a:pPr>
            <a:r>
              <a:rPr lang="de-DE" sz="2275" b="1" dirty="0">
                <a:solidFill>
                  <a:srgbClr val="EF7D1D"/>
                </a:solidFill>
                <a:latin typeface="Source Sans Pro Semibold" charset="0"/>
                <a:ea typeface="Source Sans Pro Semibold" charset="0"/>
                <a:cs typeface="Source Sans Pro Semibold" charset="0"/>
              </a:rPr>
              <a:t>Anstatt einer Template Sprache: </a:t>
            </a:r>
            <a:r>
              <a:rPr lang="de-DE" sz="2275" b="1" dirty="0">
                <a:solidFill>
                  <a:srgbClr val="025249"/>
                </a:solidFill>
                <a:latin typeface="Source Sans Pro Semibold" charset="0"/>
                <a:ea typeface="Source Sans Pro Semibold" charset="0"/>
                <a:cs typeface="Source Sans Pro Semibold" charset="0"/>
              </a:rPr>
              <a:t>HTML in JavaScript integrieren</a:t>
            </a:r>
            <a:endParaRPr lang="de-DE" sz="2275" b="1" dirty="0">
              <a:solidFill>
                <a:srgbClr val="EF7D1D"/>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Erlaubt Schreiben von HTML-artigen Ausdrücken im JavaScript-Code</a:t>
            </a: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Wird zu regulärem JavaScript Code </a:t>
            </a:r>
            <a:r>
              <a:rPr lang="de-DE" sz="2275" b="1" dirty="0" err="1" smtClean="0">
                <a:solidFill>
                  <a:srgbClr val="025249"/>
                </a:solidFill>
                <a:latin typeface="Source Sans Pro Semibold" charset="0"/>
                <a:ea typeface="Source Sans Pro Semibold" charset="0"/>
                <a:cs typeface="Source Sans Pro Semibold" charset="0"/>
              </a:rPr>
              <a:t>compiliert</a:t>
            </a:r>
            <a:r>
              <a:rPr lang="de-DE" sz="2275" b="1" dirty="0" smtClean="0">
                <a:solidFill>
                  <a:srgbClr val="025249"/>
                </a:solidFill>
                <a:latin typeface="Source Sans Pro Semibold" charset="0"/>
                <a:ea typeface="Source Sans Pro Semibold" charset="0"/>
                <a:cs typeface="Source Sans Pro Semibold" charset="0"/>
              </a:rPr>
              <a:t> (z.B. Babel, </a:t>
            </a:r>
            <a:r>
              <a:rPr lang="de-DE" sz="2275" b="1" dirty="0" err="1" smtClean="0">
                <a:solidFill>
                  <a:srgbClr val="025249"/>
                </a:solidFill>
                <a:latin typeface="Source Sans Pro Semibold" charset="0"/>
                <a:ea typeface="Source Sans Pro Semibold" charset="0"/>
                <a:cs typeface="Source Sans Pro Semibold" charset="0"/>
              </a:rPr>
              <a:t>TypeScript</a:t>
            </a:r>
            <a:r>
              <a:rPr lang="de-DE" sz="2275" b="1" dirty="0" smtClean="0">
                <a:solidFill>
                  <a:srgbClr val="025249"/>
                </a:solidFill>
                <a:latin typeface="Source Sans Pro Semibold" charset="0"/>
                <a:ea typeface="Source Sans Pro Semibold" charset="0"/>
                <a:cs typeface="Source Sans Pro Semibold" charset="0"/>
              </a:rPr>
              <a:t>)</a:t>
            </a:r>
            <a:endParaRPr lang="de-DE" sz="2275" b="1" dirty="0">
              <a:solidFill>
                <a:srgbClr val="025249"/>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Optional</a:t>
            </a:r>
          </a:p>
          <a:p>
            <a:pPr marL="232172" indent="-232172">
              <a:lnSpc>
                <a:spcPct val="120000"/>
              </a:lnSpc>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
        <p:nvSpPr>
          <p:cNvPr id="3" name="Rechteck 2"/>
          <p:cNvSpPr/>
          <p:nvPr/>
        </p:nvSpPr>
        <p:spPr>
          <a:xfrm>
            <a:off x="192309" y="4377225"/>
            <a:ext cx="7900893" cy="592470"/>
          </a:xfrm>
          <a:prstGeom prst="rect">
            <a:avLst/>
          </a:prstGeom>
        </p:spPr>
        <p:txBody>
          <a:bodyPr wrap="square">
            <a:spAutoFit/>
          </a:bodyPr>
          <a:lstStyle/>
          <a:p>
            <a:r>
              <a:rPr lang="de-DE" sz="1625" dirty="0" err="1">
                <a:solidFill>
                  <a:srgbClr val="025249"/>
                </a:solidFill>
                <a:latin typeface="Source Code Pro Medium" charset="0"/>
                <a:ea typeface="Source Code Pro Medium" charset="0"/>
                <a:cs typeface="Source Code Pro Medium" charset="0"/>
              </a:rPr>
              <a:t>const</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name</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Lemmy</a:t>
            </a:r>
            <a:r>
              <a:rPr lang="de-DE" sz="1625" dirty="0">
                <a:solidFill>
                  <a:srgbClr val="025249"/>
                </a:solidFill>
                <a:latin typeface="Source Code Pro Medium" charset="0"/>
                <a:ea typeface="Source Code Pro Medium" charset="0"/>
                <a:cs typeface="Source Code Pro Medium" charset="0"/>
              </a:rPr>
              <a:t>';</a:t>
            </a:r>
          </a:p>
          <a:p>
            <a:r>
              <a:rPr lang="de-DE" sz="1625" dirty="0" err="1">
                <a:solidFill>
                  <a:srgbClr val="025249"/>
                </a:solidFill>
                <a:latin typeface="Source Code Pro Medium" charset="0"/>
                <a:ea typeface="Source Code Pro Medium" charset="0"/>
                <a:cs typeface="Source Code Pro Medium" charset="0"/>
              </a:rPr>
              <a:t>const</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greeting</a:t>
            </a:r>
            <a:r>
              <a:rPr lang="de-DE" sz="1625" dirty="0">
                <a:solidFill>
                  <a:srgbClr val="025249"/>
                </a:solidFill>
                <a:latin typeface="Source Code Pro Medium" charset="0"/>
                <a:ea typeface="Source Code Pro Medium" charset="0"/>
                <a:cs typeface="Source Code Pro Medium" charset="0"/>
              </a:rPr>
              <a:t> = </a:t>
            </a:r>
            <a:r>
              <a:rPr lang="de-DE" sz="1625" dirty="0">
                <a:solidFill>
                  <a:srgbClr val="EF7D1D"/>
                </a:solidFill>
                <a:latin typeface="Source Code Pro Medium" charset="0"/>
                <a:ea typeface="Source Code Pro Medium" charset="0"/>
                <a:cs typeface="Source Code Pro Medium" charset="0"/>
              </a:rPr>
              <a:t>&lt;h1&gt;</a:t>
            </a:r>
            <a:r>
              <a:rPr lang="de-DE" sz="1625" dirty="0" err="1">
                <a:solidFill>
                  <a:srgbClr val="EF7D1D"/>
                </a:solidFill>
                <a:latin typeface="Source Code Pro Medium" charset="0"/>
                <a:ea typeface="Source Code Pro Medium" charset="0"/>
                <a:cs typeface="Source Code Pro Medium" charset="0"/>
              </a:rPr>
              <a:t>Hello</a:t>
            </a:r>
            <a:r>
              <a:rPr lang="de-DE" sz="1625" dirty="0">
                <a:solidFill>
                  <a:srgbClr val="EF7D1D"/>
                </a:solidFill>
                <a:latin typeface="Source Code Pro Medium" charset="0"/>
                <a:ea typeface="Source Code Pro Medium" charset="0"/>
                <a:cs typeface="Source Code Pro Medium" charset="0"/>
              </a:rPr>
              <a:t>, </a:t>
            </a:r>
            <a:r>
              <a:rPr lang="de-DE" sz="1625" dirty="0">
                <a:solidFill>
                  <a:srgbClr val="41719C"/>
                </a:solidFill>
                <a:latin typeface="Source Code Pro Medium" charset="0"/>
                <a:ea typeface="Source Code Pro Medium" charset="0"/>
                <a:cs typeface="Source Code Pro Medium" charset="0"/>
              </a:rPr>
              <a:t>{</a:t>
            </a:r>
            <a:r>
              <a:rPr lang="de-DE" sz="1625" dirty="0" err="1">
                <a:solidFill>
                  <a:srgbClr val="41719C"/>
                </a:solidFill>
                <a:latin typeface="Source Code Pro Medium" charset="0"/>
                <a:ea typeface="Source Code Pro Medium" charset="0"/>
                <a:cs typeface="Source Code Pro Medium" charset="0"/>
              </a:rPr>
              <a:t>name</a:t>
            </a:r>
            <a:r>
              <a:rPr lang="de-DE" sz="1625" dirty="0">
                <a:solidFill>
                  <a:srgbClr val="41719C"/>
                </a:solidFill>
                <a:latin typeface="Source Code Pro Medium" charset="0"/>
                <a:ea typeface="Source Code Pro Medium" charset="0"/>
                <a:cs typeface="Source Code Pro Medium" charset="0"/>
              </a:rPr>
              <a:t>}</a:t>
            </a:r>
            <a:r>
              <a:rPr lang="de-DE" sz="1625" dirty="0">
                <a:solidFill>
                  <a:srgbClr val="EF7D1D"/>
                </a:solidFill>
                <a:latin typeface="Source Code Pro Medium" charset="0"/>
                <a:ea typeface="Source Code Pro Medium" charset="0"/>
                <a:cs typeface="Source Code Pro Medium" charset="0"/>
              </a:rPr>
              <a:t>&lt;/h1&gt;</a:t>
            </a:r>
            <a:r>
              <a:rPr lang="de-DE" sz="1625" dirty="0">
                <a:solidFill>
                  <a:srgbClr val="025249"/>
                </a:solidFill>
                <a:latin typeface="Source Code Pro Medium" charset="0"/>
                <a:ea typeface="Source Code Pro Medium" charset="0"/>
                <a:cs typeface="Source Code Pro Medium" charset="0"/>
              </a:rPr>
              <a:t>;</a:t>
            </a:r>
          </a:p>
        </p:txBody>
      </p:sp>
      <p:sp>
        <p:nvSpPr>
          <p:cNvPr id="9" name="Rechteck 8"/>
          <p:cNvSpPr/>
          <p:nvPr/>
        </p:nvSpPr>
        <p:spPr>
          <a:xfrm>
            <a:off x="192309" y="5359298"/>
            <a:ext cx="9317451" cy="592470"/>
          </a:xfrm>
          <a:prstGeom prst="rect">
            <a:avLst/>
          </a:prstGeom>
        </p:spPr>
        <p:txBody>
          <a:bodyPr wrap="square">
            <a:spAutoFit/>
          </a:bodyPr>
          <a:lstStyle/>
          <a:p>
            <a:r>
              <a:rPr lang="de-DE" sz="1625" dirty="0" err="1">
                <a:solidFill>
                  <a:srgbClr val="025249"/>
                </a:solidFill>
                <a:latin typeface="Source Code Pro Medium" charset="0"/>
                <a:ea typeface="Source Code Pro Medium" charset="0"/>
                <a:cs typeface="Source Code Pro Medium" charset="0"/>
              </a:rPr>
              <a:t>var</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name</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Lemmy</a:t>
            </a:r>
            <a:r>
              <a:rPr lang="de-DE" sz="1625" dirty="0">
                <a:solidFill>
                  <a:srgbClr val="025249"/>
                </a:solidFill>
                <a:latin typeface="Source Code Pro Medium" charset="0"/>
                <a:ea typeface="Source Code Pro Medium" charset="0"/>
                <a:cs typeface="Source Code Pro Medium" charset="0"/>
              </a:rPr>
              <a:t>‘;</a:t>
            </a:r>
          </a:p>
          <a:p>
            <a:r>
              <a:rPr lang="de-DE" sz="1625" dirty="0" err="1">
                <a:solidFill>
                  <a:srgbClr val="025249"/>
                </a:solidFill>
                <a:latin typeface="Source Code Pro Medium" charset="0"/>
                <a:ea typeface="Source Code Pro Medium" charset="0"/>
                <a:cs typeface="Source Code Pro Medium" charset="0"/>
              </a:rPr>
              <a:t>var</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greeting</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React.createElement</a:t>
            </a:r>
            <a:r>
              <a:rPr lang="de-DE" sz="1625" dirty="0">
                <a:solidFill>
                  <a:srgbClr val="025249"/>
                </a:solidFill>
                <a:latin typeface="Source Code Pro Medium" charset="0"/>
                <a:ea typeface="Source Code Pro Medium" charset="0"/>
                <a:cs typeface="Source Code Pro Medium" charset="0"/>
              </a:rPr>
              <a:t>('h1', null, '</a:t>
            </a:r>
            <a:r>
              <a:rPr lang="de-DE" sz="1625" dirty="0" err="1">
                <a:solidFill>
                  <a:srgbClr val="025249"/>
                </a:solidFill>
                <a:latin typeface="Source Code Pro Medium" charset="0"/>
                <a:ea typeface="Source Code Pro Medium" charset="0"/>
                <a:cs typeface="Source Code Pro Medium" charset="0"/>
              </a:rPr>
              <a:t>Hello</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name</a:t>
            </a:r>
            <a:r>
              <a:rPr lang="de-DE" sz="1625" dirty="0">
                <a:solidFill>
                  <a:srgbClr val="025249"/>
                </a:solidFill>
                <a:latin typeface="Source Code Pro Medium" charset="0"/>
                <a:ea typeface="Source Code Pro Medium" charset="0"/>
                <a:cs typeface="Source Code Pro Medium" charset="0"/>
              </a:rPr>
              <a:t>);</a:t>
            </a:r>
          </a:p>
        </p:txBody>
      </p:sp>
      <p:sp>
        <p:nvSpPr>
          <p:cNvPr id="10" name="Rechteck 9"/>
          <p:cNvSpPr/>
          <p:nvPr/>
        </p:nvSpPr>
        <p:spPr>
          <a:xfrm>
            <a:off x="192310" y="4179949"/>
            <a:ext cx="511679" cy="342401"/>
          </a:xfrm>
          <a:prstGeom prst="rect">
            <a:avLst/>
          </a:prstGeom>
        </p:spPr>
        <p:txBody>
          <a:bodyPr wrap="none">
            <a:spAutoFit/>
          </a:bodyPr>
          <a:lstStyle/>
          <a:p>
            <a:r>
              <a:rPr lang="de-DE" sz="1625" b="1" dirty="0">
                <a:solidFill>
                  <a:srgbClr val="EF7D1D"/>
                </a:solidFill>
                <a:latin typeface="Source Sans Pro Semibold" charset="0"/>
                <a:ea typeface="Source Sans Pro Semibold" charset="0"/>
                <a:cs typeface="Source Sans Pro Semibold" charset="0"/>
              </a:rPr>
              <a:t>JSX</a:t>
            </a:r>
            <a:endParaRPr lang="de-DE" sz="1625" dirty="0"/>
          </a:p>
        </p:txBody>
      </p:sp>
      <p:sp>
        <p:nvSpPr>
          <p:cNvPr id="11" name="Rechteck 10"/>
          <p:cNvSpPr/>
          <p:nvPr/>
        </p:nvSpPr>
        <p:spPr>
          <a:xfrm>
            <a:off x="192310" y="5129876"/>
            <a:ext cx="2254143" cy="342401"/>
          </a:xfrm>
          <a:prstGeom prst="rect">
            <a:avLst/>
          </a:prstGeom>
        </p:spPr>
        <p:txBody>
          <a:bodyPr wrap="none">
            <a:spAutoFit/>
          </a:bodyPr>
          <a:lstStyle/>
          <a:p>
            <a:r>
              <a:rPr lang="de-DE" sz="1625" b="1" dirty="0">
                <a:solidFill>
                  <a:srgbClr val="EF7D1D"/>
                </a:solidFill>
                <a:latin typeface="Source Sans Pro Semibold" charset="0"/>
                <a:ea typeface="Source Sans Pro Semibold" charset="0"/>
                <a:cs typeface="Source Sans Pro Semibold" charset="0"/>
              </a:rPr>
              <a:t>Übersetztes JavaScript</a:t>
            </a:r>
            <a:endParaRPr lang="de-DE" sz="1625" dirty="0"/>
          </a:p>
        </p:txBody>
      </p:sp>
    </p:spTree>
    <p:extLst>
      <p:ext uri="{BB962C8B-B14F-4D97-AF65-F5344CB8AC3E}">
        <p14:creationId xmlns:p14="http://schemas.microsoft.com/office/powerpoint/2010/main" val="1838006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Eine </a:t>
            </a:r>
            <a:r>
              <a:rPr lang="de-DE" dirty="0" err="1" smtClean="0"/>
              <a:t>React</a:t>
            </a:r>
            <a:r>
              <a:rPr lang="de-DE" dirty="0" smtClean="0"/>
              <a:t> Komponente: Ausgangssituation</a:t>
            </a:r>
            <a:endParaRPr lang="de-DE" dirty="0"/>
          </a:p>
        </p:txBody>
      </p:sp>
      <p:sp>
        <p:nvSpPr>
          <p:cNvPr id="4" name="Rechteck 3"/>
          <p:cNvSpPr/>
          <p:nvPr/>
        </p:nvSpPr>
        <p:spPr>
          <a:xfrm>
            <a:off x="2184090" y="3527630"/>
            <a:ext cx="5537821" cy="1500411"/>
          </a:xfrm>
          <a:prstGeom prst="rect">
            <a:avLst/>
          </a:prstGeom>
        </p:spPr>
        <p:txBody>
          <a:bodyPr wrap="square" lIns="0" tIns="0" rIns="0" bIns="0">
            <a:spAutoFit/>
          </a:bodyPr>
          <a:lstStyle/>
          <a:p>
            <a:r>
              <a:rPr lang="de-DE" sz="1950" dirty="0">
                <a:solidFill>
                  <a:srgbClr val="36544F"/>
                </a:solidFill>
                <a:latin typeface="Source Code Pro Medium" charset="0"/>
                <a:ea typeface="Source Code Pro Medium" charset="0"/>
                <a:cs typeface="Source Code Pro Medium" charset="0"/>
              </a:rPr>
              <a:t>&lt;div</a:t>
            </a:r>
          </a:p>
          <a:p>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class</a:t>
            </a:r>
            <a:r>
              <a:rPr lang="de-DE" sz="1950" dirty="0">
                <a:solidFill>
                  <a:srgbClr val="36544F"/>
                </a:solidFill>
                <a:latin typeface="Source Code Pro Medium" charset="0"/>
                <a:ea typeface="Source Code Pro Medium" charset="0"/>
                <a:cs typeface="Source Code Pro Medium" charset="0"/>
              </a:rPr>
              <a:t>="</a:t>
            </a:r>
            <a:r>
              <a:rPr lang="de-DE" sz="1950" dirty="0" err="1">
                <a:solidFill>
                  <a:srgbClr val="36544F"/>
                </a:solidFill>
                <a:latin typeface="Source Code Pro Medium" charset="0"/>
                <a:ea typeface="Source Code Pro Medium" charset="0"/>
                <a:cs typeface="Source Code Pro Medium" charset="0"/>
              </a:rPr>
              <a:t>CheckLabel-unchecked</a:t>
            </a:r>
            <a:r>
              <a:rPr lang="de-DE" sz="1950" dirty="0">
                <a:solidFill>
                  <a:srgbClr val="36544F"/>
                </a:solidFill>
                <a:latin typeface="Source Code Pro Medium" charset="0"/>
                <a:ea typeface="Source Code Pro Medium" charset="0"/>
                <a:cs typeface="Source Code Pro Medium" charset="0"/>
              </a:rPr>
              <a:t>"&gt;</a:t>
            </a:r>
          </a:p>
          <a:p>
            <a:r>
              <a:rPr lang="de-DE" sz="1950" dirty="0">
                <a:solidFill>
                  <a:srgbClr val="36544F"/>
                </a:solidFill>
                <a:latin typeface="Source Code Pro Medium" charset="0"/>
                <a:ea typeface="Source Code Pro Medium" charset="0"/>
                <a:cs typeface="Source Code Pro Medium" charset="0"/>
              </a:rPr>
              <a:t>    At least 8 </a:t>
            </a:r>
            <a:r>
              <a:rPr lang="de-DE" sz="1950" dirty="0" err="1">
                <a:solidFill>
                  <a:srgbClr val="36544F"/>
                </a:solidFill>
                <a:latin typeface="Source Code Pro Medium" charset="0"/>
                <a:ea typeface="Source Code Pro Medium" charset="0"/>
                <a:cs typeface="Source Code Pro Medium" charset="0"/>
              </a:rPr>
              <a:t>characters</a:t>
            </a:r>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long</a:t>
            </a:r>
            <a:r>
              <a:rPr lang="de-DE" sz="1950" dirty="0">
                <a:solidFill>
                  <a:srgbClr val="36544F"/>
                </a:solidFill>
                <a:latin typeface="Source Code Pro Medium" charset="0"/>
                <a:ea typeface="Source Code Pro Medium" charset="0"/>
                <a:cs typeface="Source Code Pro Medium" charset="0"/>
              </a:rPr>
              <a:t>.</a:t>
            </a:r>
          </a:p>
          <a:p>
            <a:r>
              <a:rPr lang="de-DE" sz="1950" dirty="0">
                <a:solidFill>
                  <a:srgbClr val="36544F"/>
                </a:solidFill>
                <a:latin typeface="Source Code Pro Medium" charset="0"/>
                <a:ea typeface="Source Code Pro Medium" charset="0"/>
                <a:cs typeface="Source Code Pro Medium" charset="0"/>
              </a:rPr>
              <a:t>&lt;/div&gt;</a:t>
            </a:r>
            <a:endParaRPr lang="de-DE" sz="1950" dirty="0">
              <a:solidFill>
                <a:srgbClr val="C14026"/>
              </a:solidFill>
              <a:latin typeface="Source Code Pro Medium" charset="0"/>
              <a:ea typeface="Source Code Pro Medium" charset="0"/>
              <a:cs typeface="Source Code Pro Medium" charset="0"/>
            </a:endParaRPr>
          </a:p>
          <a:p>
            <a:endParaRPr lang="de-DE" sz="1950" dirty="0">
              <a:solidFill>
                <a:srgbClr val="C14026"/>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2"/>
          <a:srcRect r="11261" b="40560"/>
          <a:stretch/>
        </p:blipFill>
        <p:spPr>
          <a:xfrm>
            <a:off x="2987406" y="1703730"/>
            <a:ext cx="3931189" cy="462241"/>
          </a:xfrm>
          <a:prstGeom prst="rect">
            <a:avLst/>
          </a:prstGeom>
        </p:spPr>
      </p:pic>
      <p:sp>
        <p:nvSpPr>
          <p:cNvPr id="9" name="Rechteck 8"/>
          <p:cNvSpPr/>
          <p:nvPr/>
        </p:nvSpPr>
        <p:spPr>
          <a:xfrm>
            <a:off x="0" y="3527630"/>
            <a:ext cx="1778311" cy="342401"/>
          </a:xfrm>
          <a:prstGeom prst="rect">
            <a:avLst/>
          </a:prstGeom>
        </p:spPr>
        <p:txBody>
          <a:bodyPr wrap="square">
            <a:spAutoFit/>
          </a:bodyPr>
          <a:lstStyle/>
          <a:p>
            <a:pPr algn="ctr"/>
            <a:r>
              <a:rPr lang="de-DE" sz="1625" b="1" dirty="0">
                <a:solidFill>
                  <a:srgbClr val="EF7D1D"/>
                </a:solidFill>
                <a:latin typeface="Source Sans Pro Semibold" charset="0"/>
                <a:ea typeface="Source Sans Pro Semibold" charset="0"/>
                <a:cs typeface="Source Sans Pro Semibold" charset="0"/>
              </a:rPr>
              <a:t>HTML</a:t>
            </a:r>
          </a:p>
        </p:txBody>
      </p:sp>
    </p:spTree>
    <p:extLst>
      <p:ext uri="{BB962C8B-B14F-4D97-AF65-F5344CB8AC3E}">
        <p14:creationId xmlns:p14="http://schemas.microsoft.com/office/powerpoint/2010/main" val="3454738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Eine </a:t>
            </a:r>
            <a:r>
              <a:rPr lang="de-DE" dirty="0" err="1" smtClean="0"/>
              <a:t>React</a:t>
            </a:r>
            <a:r>
              <a:rPr lang="de-DE" dirty="0" smtClean="0"/>
              <a:t> Komponente: JSX</a:t>
            </a:r>
            <a:endParaRPr lang="de-DE" dirty="0"/>
          </a:p>
        </p:txBody>
      </p:sp>
      <p:sp>
        <p:nvSpPr>
          <p:cNvPr id="4" name="Rechteck 3"/>
          <p:cNvSpPr/>
          <p:nvPr/>
        </p:nvSpPr>
        <p:spPr>
          <a:xfrm>
            <a:off x="2184090" y="3527630"/>
            <a:ext cx="5537821" cy="1500411"/>
          </a:xfrm>
          <a:prstGeom prst="rect">
            <a:avLst/>
          </a:prstGeom>
        </p:spPr>
        <p:txBody>
          <a:bodyPr wrap="square" lIns="0" tIns="0" rIns="0" bIns="0">
            <a:spAutoFit/>
          </a:bodyPr>
          <a:lstStyle/>
          <a:p>
            <a:r>
              <a:rPr lang="de-DE" sz="1950" dirty="0">
                <a:solidFill>
                  <a:srgbClr val="36544F"/>
                </a:solidFill>
                <a:latin typeface="Source Code Pro Medium" charset="0"/>
                <a:ea typeface="Source Code Pro Medium" charset="0"/>
                <a:cs typeface="Source Code Pro Medium" charset="0"/>
              </a:rPr>
              <a:t>&lt;div</a:t>
            </a:r>
          </a:p>
          <a:p>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className</a:t>
            </a:r>
            <a:r>
              <a:rPr lang="de-DE" sz="1950" dirty="0">
                <a:solidFill>
                  <a:srgbClr val="36544F"/>
                </a:solidFill>
                <a:latin typeface="Source Code Pro Medium" charset="0"/>
                <a:ea typeface="Source Code Pro Medium" charset="0"/>
                <a:cs typeface="Source Code Pro Medium" charset="0"/>
              </a:rPr>
              <a:t>="</a:t>
            </a:r>
            <a:r>
              <a:rPr lang="de-DE" sz="1950" dirty="0" err="1">
                <a:solidFill>
                  <a:srgbClr val="36544F"/>
                </a:solidFill>
                <a:latin typeface="Source Code Pro Medium" charset="0"/>
                <a:ea typeface="Source Code Pro Medium" charset="0"/>
                <a:cs typeface="Source Code Pro Medium" charset="0"/>
              </a:rPr>
              <a:t>CheckLabel-unchecked</a:t>
            </a:r>
            <a:r>
              <a:rPr lang="de-DE" sz="1950" dirty="0">
                <a:solidFill>
                  <a:srgbClr val="36544F"/>
                </a:solidFill>
                <a:latin typeface="Source Code Pro Medium" charset="0"/>
                <a:ea typeface="Source Code Pro Medium" charset="0"/>
                <a:cs typeface="Source Code Pro Medium" charset="0"/>
              </a:rPr>
              <a:t>"&gt;</a:t>
            </a:r>
          </a:p>
          <a:p>
            <a:r>
              <a:rPr lang="de-DE" sz="1950" dirty="0">
                <a:solidFill>
                  <a:srgbClr val="36544F"/>
                </a:solidFill>
                <a:latin typeface="Source Code Pro Medium" charset="0"/>
                <a:ea typeface="Source Code Pro Medium" charset="0"/>
                <a:cs typeface="Source Code Pro Medium" charset="0"/>
              </a:rPr>
              <a:t>    At least 8 </a:t>
            </a:r>
            <a:r>
              <a:rPr lang="de-DE" sz="1950" dirty="0" err="1">
                <a:solidFill>
                  <a:srgbClr val="36544F"/>
                </a:solidFill>
                <a:latin typeface="Source Code Pro Medium" charset="0"/>
                <a:ea typeface="Source Code Pro Medium" charset="0"/>
                <a:cs typeface="Source Code Pro Medium" charset="0"/>
              </a:rPr>
              <a:t>characters</a:t>
            </a:r>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long</a:t>
            </a:r>
            <a:r>
              <a:rPr lang="de-DE" sz="1950" dirty="0">
                <a:solidFill>
                  <a:srgbClr val="36544F"/>
                </a:solidFill>
                <a:latin typeface="Source Code Pro Medium" charset="0"/>
                <a:ea typeface="Source Code Pro Medium" charset="0"/>
                <a:cs typeface="Source Code Pro Medium" charset="0"/>
              </a:rPr>
              <a:t>.</a:t>
            </a:r>
          </a:p>
          <a:p>
            <a:r>
              <a:rPr lang="de-DE" sz="1950" dirty="0">
                <a:solidFill>
                  <a:srgbClr val="36544F"/>
                </a:solidFill>
                <a:latin typeface="Source Code Pro Medium" charset="0"/>
                <a:ea typeface="Source Code Pro Medium" charset="0"/>
                <a:cs typeface="Source Code Pro Medium" charset="0"/>
              </a:rPr>
              <a:t>&lt;/div&gt;</a:t>
            </a:r>
            <a:endParaRPr lang="de-DE" sz="1950" dirty="0">
              <a:solidFill>
                <a:srgbClr val="C14026"/>
              </a:solidFill>
              <a:latin typeface="Source Code Pro Medium" charset="0"/>
              <a:ea typeface="Source Code Pro Medium" charset="0"/>
              <a:cs typeface="Source Code Pro Medium" charset="0"/>
            </a:endParaRPr>
          </a:p>
          <a:p>
            <a:endParaRPr lang="de-DE" sz="1950" dirty="0">
              <a:solidFill>
                <a:srgbClr val="C14026"/>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2"/>
          <a:srcRect r="11261" b="40560"/>
          <a:stretch/>
        </p:blipFill>
        <p:spPr>
          <a:xfrm>
            <a:off x="2987406" y="1703730"/>
            <a:ext cx="3931189" cy="462241"/>
          </a:xfrm>
          <a:prstGeom prst="rect">
            <a:avLst/>
          </a:prstGeom>
        </p:spPr>
      </p:pic>
      <p:sp>
        <p:nvSpPr>
          <p:cNvPr id="9" name="Rechteck 8"/>
          <p:cNvSpPr/>
          <p:nvPr/>
        </p:nvSpPr>
        <p:spPr>
          <a:xfrm>
            <a:off x="0" y="3527630"/>
            <a:ext cx="1778311" cy="369332"/>
          </a:xfrm>
          <a:prstGeom prst="rect">
            <a:avLst/>
          </a:prstGeom>
        </p:spPr>
        <p:txBody>
          <a:bodyPr wrap="square">
            <a:spAutoFit/>
          </a:bodyPr>
          <a:lstStyle/>
          <a:p>
            <a:pPr algn="ctr"/>
            <a:r>
              <a:rPr lang="de-DE" b="1" dirty="0">
                <a:solidFill>
                  <a:srgbClr val="025249"/>
                </a:solidFill>
                <a:latin typeface="Source Sans Pro Semibold" charset="0"/>
                <a:ea typeface="Source Sans Pro Semibold" charset="0"/>
                <a:cs typeface="Source Sans Pro Semibold" charset="0"/>
              </a:rPr>
              <a:t>JSX</a:t>
            </a:r>
          </a:p>
        </p:txBody>
      </p:sp>
    </p:spTree>
    <p:extLst>
      <p:ext uri="{BB962C8B-B14F-4D97-AF65-F5344CB8AC3E}">
        <p14:creationId xmlns:p14="http://schemas.microsoft.com/office/powerpoint/2010/main" val="12837111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Eine </a:t>
            </a:r>
            <a:r>
              <a:rPr lang="de-DE" dirty="0" err="1" smtClean="0"/>
              <a:t>React</a:t>
            </a:r>
            <a:r>
              <a:rPr lang="de-DE" dirty="0" smtClean="0"/>
              <a:t> Komponente</a:t>
            </a:r>
            <a:endParaRPr lang="de-DE" dirty="0"/>
          </a:p>
        </p:txBody>
      </p:sp>
      <p:sp>
        <p:nvSpPr>
          <p:cNvPr id="4" name="Rechteck 3"/>
          <p:cNvSpPr/>
          <p:nvPr/>
        </p:nvSpPr>
        <p:spPr>
          <a:xfrm>
            <a:off x="2987406" y="3527630"/>
            <a:ext cx="6147787" cy="1500411"/>
          </a:xfrm>
          <a:prstGeom prst="rect">
            <a:avLst/>
          </a:prstGeom>
        </p:spPr>
        <p:txBody>
          <a:bodyPr wrap="square" lIns="0" tIns="0" rIns="0" bIns="0">
            <a:spAutoFit/>
          </a:bodyPr>
          <a:lstStyle/>
          <a:p>
            <a:r>
              <a:rPr lang="de-DE" sz="1950" dirty="0" err="1">
                <a:solidFill>
                  <a:srgbClr val="025249"/>
                </a:solidFill>
                <a:latin typeface="Source Code Pro" charset="0"/>
                <a:ea typeface="Source Code Pro" charset="0"/>
                <a:cs typeface="Source Code Pro" charset="0"/>
              </a:rPr>
              <a:t>React.createElement</a:t>
            </a:r>
            <a:r>
              <a:rPr lang="de-DE" sz="1950" dirty="0">
                <a:solidFill>
                  <a:srgbClr val="025249"/>
                </a:solidFill>
                <a:latin typeface="Source Code Pro" charset="0"/>
                <a:ea typeface="Source Code Pro" charset="0"/>
                <a:cs typeface="Source Code Pro" charset="0"/>
              </a:rPr>
              <a:t>(</a:t>
            </a:r>
          </a:p>
          <a:p>
            <a:r>
              <a:rPr lang="de-DE" sz="1950" dirty="0">
                <a:solidFill>
                  <a:srgbClr val="025249"/>
                </a:solidFill>
                <a:latin typeface="Source Code Pro" charset="0"/>
                <a:ea typeface="Source Code Pro" charset="0"/>
                <a:cs typeface="Source Code Pro" charset="0"/>
              </a:rPr>
              <a:t>  "div",</a:t>
            </a:r>
          </a:p>
          <a:p>
            <a:r>
              <a:rPr lang="de-DE" sz="1950" dirty="0">
                <a:solidFill>
                  <a:srgbClr val="025249"/>
                </a:solidFill>
                <a:latin typeface="Source Code Pro" charset="0"/>
                <a:ea typeface="Source Code Pro" charset="0"/>
                <a:cs typeface="Source Code Pro" charset="0"/>
              </a:rPr>
              <a:t>  { </a:t>
            </a:r>
            <a:r>
              <a:rPr lang="de-DE" sz="1950" dirty="0" err="1">
                <a:solidFill>
                  <a:srgbClr val="025249"/>
                </a:solidFill>
                <a:latin typeface="Source Code Pro" charset="0"/>
                <a:ea typeface="Source Code Pro" charset="0"/>
                <a:cs typeface="Source Code Pro" charset="0"/>
              </a:rPr>
              <a:t>className</a:t>
            </a:r>
            <a:r>
              <a:rPr lang="de-DE" sz="1950" dirty="0">
                <a:solidFill>
                  <a:srgbClr val="025249"/>
                </a:solidFill>
                <a:latin typeface="Source Code Pro" charset="0"/>
                <a:ea typeface="Source Code Pro" charset="0"/>
                <a:cs typeface="Source Code Pro" charset="0"/>
              </a:rPr>
              <a:t>: "</a:t>
            </a:r>
            <a:r>
              <a:rPr lang="de-DE" sz="1950" dirty="0" err="1">
                <a:solidFill>
                  <a:srgbClr val="025249"/>
                </a:solidFill>
                <a:latin typeface="Source Code Pro" charset="0"/>
                <a:ea typeface="Source Code Pro" charset="0"/>
                <a:cs typeface="Source Code Pro" charset="0"/>
              </a:rPr>
              <a:t>CheckLabel-unchecked</a:t>
            </a:r>
            <a:r>
              <a:rPr lang="de-DE" sz="1950" dirty="0">
                <a:solidFill>
                  <a:srgbClr val="025249"/>
                </a:solidFill>
                <a:latin typeface="Source Code Pro" charset="0"/>
                <a:ea typeface="Source Code Pro" charset="0"/>
                <a:cs typeface="Source Code Pro" charset="0"/>
              </a:rPr>
              <a:t>" },</a:t>
            </a:r>
          </a:p>
          <a:p>
            <a:r>
              <a:rPr lang="de-DE" sz="1950" dirty="0">
                <a:solidFill>
                  <a:srgbClr val="025249"/>
                </a:solidFill>
                <a:latin typeface="Source Code Pro" charset="0"/>
                <a:ea typeface="Source Code Pro" charset="0"/>
                <a:cs typeface="Source Code Pro" charset="0"/>
              </a:rPr>
              <a:t>  "At least 8 </a:t>
            </a:r>
            <a:r>
              <a:rPr lang="de-DE" sz="1950" dirty="0" err="1">
                <a:solidFill>
                  <a:srgbClr val="025249"/>
                </a:solidFill>
                <a:latin typeface="Source Code Pro" charset="0"/>
                <a:ea typeface="Source Code Pro" charset="0"/>
                <a:cs typeface="Source Code Pro" charset="0"/>
              </a:rPr>
              <a:t>characters</a:t>
            </a:r>
            <a:r>
              <a:rPr lang="de-DE" sz="1950" dirty="0">
                <a:solidFill>
                  <a:srgbClr val="025249"/>
                </a:solidFill>
                <a:latin typeface="Source Code Pro" charset="0"/>
                <a:ea typeface="Source Code Pro" charset="0"/>
                <a:cs typeface="Source Code Pro" charset="0"/>
              </a:rPr>
              <a:t> </a:t>
            </a:r>
            <a:r>
              <a:rPr lang="de-DE" sz="1950" dirty="0" err="1">
                <a:solidFill>
                  <a:srgbClr val="025249"/>
                </a:solidFill>
                <a:latin typeface="Source Code Pro" charset="0"/>
                <a:ea typeface="Source Code Pro" charset="0"/>
                <a:cs typeface="Source Code Pro" charset="0"/>
              </a:rPr>
              <a:t>long</a:t>
            </a:r>
            <a:r>
              <a:rPr lang="de-DE" sz="1950" dirty="0">
                <a:solidFill>
                  <a:srgbClr val="025249"/>
                </a:solidFill>
                <a:latin typeface="Source Code Pro" charset="0"/>
                <a:ea typeface="Source Code Pro" charset="0"/>
                <a:cs typeface="Source Code Pro" charset="0"/>
              </a:rPr>
              <a:t>."</a:t>
            </a:r>
          </a:p>
          <a:p>
            <a:r>
              <a:rPr lang="de-DE" sz="1950" dirty="0">
                <a:solidFill>
                  <a:srgbClr val="025249"/>
                </a:solidFill>
                <a:latin typeface="Source Code Pro" charset="0"/>
                <a:ea typeface="Source Code Pro" charset="0"/>
                <a:cs typeface="Source Code Pro" charset="0"/>
              </a:rPr>
              <a: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29"/>
            <a:ext cx="3287745" cy="646331"/>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Übersetzter </a:t>
            </a:r>
            <a:r>
              <a:rPr lang="de-DE" b="1" dirty="0" smtClean="0">
                <a:solidFill>
                  <a:srgbClr val="025249"/>
                </a:solidFill>
                <a:latin typeface="Source Sans Pro Semibold" charset="0"/>
                <a:ea typeface="Source Sans Pro Semibold" charset="0"/>
                <a:cs typeface="Source Sans Pro Semibold" charset="0"/>
              </a:rPr>
              <a:t>JS Code</a:t>
            </a:r>
            <a:endParaRPr lang="de-DE" b="1" dirty="0">
              <a:solidFill>
                <a:srgbClr val="025249"/>
              </a:solidFill>
              <a:latin typeface="Source Sans Pro Semibold" charset="0"/>
              <a:ea typeface="Source Sans Pro Semibold" charset="0"/>
              <a:cs typeface="Source Sans Pro Semibold" charset="0"/>
            </a:endParaRPr>
          </a:p>
          <a:p>
            <a:r>
              <a:rPr lang="de-DE" b="1" dirty="0">
                <a:solidFill>
                  <a:srgbClr val="025249"/>
                </a:solidFill>
                <a:latin typeface="Source Sans Pro Semibold" charset="0"/>
                <a:ea typeface="Source Sans Pro Semibold" charset="0"/>
                <a:cs typeface="Source Sans Pro Semibold" charset="0"/>
              </a:rPr>
              <a:t>(z.B. mittels Babel)</a:t>
            </a:r>
          </a:p>
        </p:txBody>
      </p:sp>
    </p:spTree>
    <p:extLst>
      <p:ext uri="{BB962C8B-B14F-4D97-AF65-F5344CB8AC3E}">
        <p14:creationId xmlns:p14="http://schemas.microsoft.com/office/powerpoint/2010/main" val="19388213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spc="80" dirty="0" smtClean="0"/>
              <a:t>http</a:t>
            </a:r>
            <a:r>
              <a:rPr lang="de-DE" spc="80" dirty="0" smtClean="0"/>
              <a:t>://</a:t>
            </a:r>
            <a:r>
              <a:rPr lang="de-DE" spc="80" dirty="0" err="1" smtClean="0"/>
              <a:t>github.com</a:t>
            </a:r>
            <a:r>
              <a:rPr lang="de-DE" spc="80" dirty="0" smtClean="0"/>
              <a:t>/</a:t>
            </a:r>
            <a:r>
              <a:rPr lang="de-DE" spc="80" dirty="0" err="1" smtClean="0"/>
              <a:t>nilshartmann</a:t>
            </a:r>
            <a:r>
              <a:rPr lang="de-DE" spc="80" dirty="0" smtClean="0"/>
              <a:t>/</a:t>
            </a:r>
            <a:r>
              <a:rPr lang="de-DE" spc="80" dirty="0" err="1" smtClean="0"/>
              <a:t>react</a:t>
            </a:r>
            <a:r>
              <a:rPr lang="de-DE" spc="80" dirty="0" smtClean="0"/>
              <a:t>-talk</a:t>
            </a:r>
            <a:endParaRPr lang="de-DE" spc="80" dirty="0"/>
          </a:p>
        </p:txBody>
      </p:sp>
      <p:sp>
        <p:nvSpPr>
          <p:cNvPr id="3" name="Textfeld 2"/>
          <p:cNvSpPr txBox="1"/>
          <p:nvPr/>
        </p:nvSpPr>
        <p:spPr>
          <a:xfrm>
            <a:off x="2859198" y="1992090"/>
            <a:ext cx="4217821" cy="492443"/>
          </a:xfrm>
          <a:prstGeom prst="rect">
            <a:avLst/>
          </a:prstGeom>
          <a:noFill/>
        </p:spPr>
        <p:txBody>
          <a:bodyPr wrap="none" rtlCol="0">
            <a:spAutoFit/>
          </a:bodyPr>
          <a:lstStyle/>
          <a:p>
            <a:r>
              <a:rPr lang="de-DE" sz="2600" b="1" dirty="0">
                <a:solidFill>
                  <a:srgbClr val="36544F"/>
                </a:solidFill>
                <a:latin typeface="Source Sans Pro" charset="0"/>
                <a:ea typeface="Source Sans Pro" charset="0"/>
                <a:cs typeface="Source Sans Pro" charset="0"/>
              </a:rPr>
              <a:t>NILS@</a:t>
            </a:r>
            <a:r>
              <a:rPr lang="de-DE" sz="2600" b="1" dirty="0">
                <a:solidFill>
                  <a:srgbClr val="EF7D1D"/>
                </a:solidFill>
                <a:latin typeface="Source Sans Pro" charset="0"/>
                <a:ea typeface="Source Sans Pro" charset="0"/>
                <a:cs typeface="Source Sans Pro" charset="0"/>
              </a:rPr>
              <a:t>NILSHARTMANN</a:t>
            </a:r>
            <a:r>
              <a:rPr lang="de-DE" sz="2600" b="1" dirty="0">
                <a:solidFill>
                  <a:srgbClr val="36544F"/>
                </a:solidFill>
                <a:latin typeface="Source Sans Pro" charset="0"/>
                <a:ea typeface="Source Sans Pro" charset="0"/>
                <a:cs typeface="Source Sans Pro" charset="0"/>
              </a:rPr>
              <a:t>.NET</a:t>
            </a:r>
          </a:p>
        </p:txBody>
      </p:sp>
    </p:spTree>
    <p:extLst>
      <p:ext uri="{BB962C8B-B14F-4D97-AF65-F5344CB8AC3E}">
        <p14:creationId xmlns:p14="http://schemas.microsoft.com/office/powerpoint/2010/main" val="10728938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Eine </a:t>
            </a:r>
            <a:r>
              <a:rPr lang="de-DE" dirty="0" err="1" smtClean="0"/>
              <a:t>React</a:t>
            </a:r>
            <a:r>
              <a:rPr lang="de-DE" dirty="0" smtClean="0"/>
              <a:t> </a:t>
            </a:r>
            <a:r>
              <a:rPr lang="de-DE" dirty="0" smtClean="0"/>
              <a:t>Komponente: Als Funktion</a:t>
            </a:r>
            <a:endParaRPr lang="de-DE" dirty="0"/>
          </a:p>
        </p:txBody>
      </p:sp>
      <p:sp>
        <p:nvSpPr>
          <p:cNvPr id="4" name="Rechteck 3"/>
          <p:cNvSpPr/>
          <p:nvPr/>
        </p:nvSpPr>
        <p:spPr>
          <a:xfrm>
            <a:off x="2987406" y="3527630"/>
            <a:ext cx="5537821" cy="1800493"/>
          </a:xfrm>
          <a:prstGeom prst="rect">
            <a:avLst/>
          </a:prstGeom>
        </p:spPr>
        <p:txBody>
          <a:bodyPr wrap="square" lIns="0" tIns="0" rIns="0" bIns="0">
            <a:spAutoFit/>
          </a:bodyPr>
          <a:lstStyle/>
          <a:p>
            <a:r>
              <a:rPr lang="de-DE" sz="1950" dirty="0" err="1">
                <a:solidFill>
                  <a:srgbClr val="EF7D1D"/>
                </a:solidFill>
                <a:latin typeface="Source Code Pro Medium" charset="0"/>
                <a:ea typeface="Source Code Pro Medium" charset="0"/>
                <a:cs typeface="Source Code Pro Medium" charset="0"/>
              </a:rPr>
              <a:t>function</a:t>
            </a:r>
            <a:r>
              <a:rPr lang="de-DE" sz="1950" dirty="0">
                <a:solidFill>
                  <a:srgbClr val="EF7D1D"/>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EF7D1D"/>
                </a:solidFill>
                <a:latin typeface="Source Code Pro Medium" charset="0"/>
                <a:ea typeface="Source Code Pro Medium" charset="0"/>
                <a:cs typeface="Source Code Pro Medium" charset="0"/>
              </a:rPr>
              <a:t>() {</a:t>
            </a:r>
          </a:p>
          <a:p>
            <a:r>
              <a:rPr lang="de-DE" sz="1950" dirty="0">
                <a:solidFill>
                  <a:srgbClr val="EF7D1D"/>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return</a:t>
            </a:r>
            <a:r>
              <a:rPr lang="de-DE" sz="1950" dirty="0">
                <a:solidFill>
                  <a:srgbClr val="EF7D1D"/>
                </a:solidFill>
                <a:latin typeface="Source Code Pro Medium" charset="0"/>
                <a:ea typeface="Source Code Pro Medium" charset="0"/>
                <a:cs typeface="Source Code Pro Medium" charset="0"/>
              </a:rPr>
              <a:t> </a:t>
            </a:r>
            <a:r>
              <a:rPr lang="de-DE" sz="1950" dirty="0">
                <a:solidFill>
                  <a:srgbClr val="36544F"/>
                </a:solidFill>
                <a:latin typeface="Source Code Pro Medium" charset="0"/>
                <a:ea typeface="Source Code Pro Medium" charset="0"/>
                <a:cs typeface="Source Code Pro Medium" charset="0"/>
              </a:rPr>
              <a:t>&lt;div</a:t>
            </a:r>
          </a:p>
          <a:p>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className</a:t>
            </a:r>
            <a:r>
              <a:rPr lang="de-DE" sz="1950" dirty="0">
                <a:solidFill>
                  <a:srgbClr val="36544F"/>
                </a:solidFill>
                <a:latin typeface="Source Code Pro Medium" charset="0"/>
                <a:ea typeface="Source Code Pro Medium" charset="0"/>
                <a:cs typeface="Source Code Pro Medium" charset="0"/>
              </a:rPr>
              <a:t>="</a:t>
            </a:r>
            <a:r>
              <a:rPr lang="de-DE" sz="1950" dirty="0" err="1">
                <a:solidFill>
                  <a:srgbClr val="36544F"/>
                </a:solidFill>
                <a:latin typeface="Source Code Pro Medium" charset="0"/>
                <a:ea typeface="Source Code Pro Medium" charset="0"/>
                <a:cs typeface="Source Code Pro Medium" charset="0"/>
              </a:rPr>
              <a:t>CheckLabel-unchecked</a:t>
            </a:r>
            <a:r>
              <a:rPr lang="de-DE" sz="1950" dirty="0">
                <a:solidFill>
                  <a:srgbClr val="36544F"/>
                </a:solidFill>
                <a:latin typeface="Source Code Pro Medium" charset="0"/>
                <a:ea typeface="Source Code Pro Medium" charset="0"/>
                <a:cs typeface="Source Code Pro Medium" charset="0"/>
              </a:rPr>
              <a:t>"&gt;</a:t>
            </a:r>
          </a:p>
          <a:p>
            <a:r>
              <a:rPr lang="de-DE" sz="1950" dirty="0">
                <a:solidFill>
                  <a:srgbClr val="36544F"/>
                </a:solidFill>
                <a:latin typeface="Source Code Pro Medium" charset="0"/>
                <a:ea typeface="Source Code Pro Medium" charset="0"/>
                <a:cs typeface="Source Code Pro Medium" charset="0"/>
              </a:rPr>
              <a:t>    At least 8 </a:t>
            </a:r>
            <a:r>
              <a:rPr lang="de-DE" sz="1950" dirty="0" err="1">
                <a:solidFill>
                  <a:srgbClr val="36544F"/>
                </a:solidFill>
                <a:latin typeface="Source Code Pro Medium" charset="0"/>
                <a:ea typeface="Source Code Pro Medium" charset="0"/>
                <a:cs typeface="Source Code Pro Medium" charset="0"/>
              </a:rPr>
              <a:t>characters</a:t>
            </a:r>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long</a:t>
            </a:r>
            <a:r>
              <a:rPr lang="de-DE" sz="1950" dirty="0">
                <a:solidFill>
                  <a:srgbClr val="36544F"/>
                </a:solidFill>
                <a:latin typeface="Source Code Pro Medium" charset="0"/>
                <a:ea typeface="Source Code Pro Medium" charset="0"/>
                <a:cs typeface="Source Code Pro Medium" charset="0"/>
              </a:rPr>
              <a:t>.</a:t>
            </a:r>
          </a:p>
          <a:p>
            <a:r>
              <a:rPr lang="de-DE" sz="1950" dirty="0">
                <a:solidFill>
                  <a:srgbClr val="36544F"/>
                </a:solidFill>
                <a:latin typeface="Source Code Pro Medium" charset="0"/>
                <a:ea typeface="Source Code Pro Medium" charset="0"/>
                <a:cs typeface="Source Code Pro Medium" charset="0"/>
              </a:rPr>
              <a:t>  &lt;/div</a:t>
            </a:r>
            <a:r>
              <a:rPr lang="de-DE" sz="1950" dirty="0">
                <a:solidFill>
                  <a:srgbClr val="025249"/>
                </a:solidFill>
                <a:latin typeface="Source Code Pro Medium" charset="0"/>
                <a:ea typeface="Source Code Pro Medium" charset="0"/>
                <a:cs typeface="Source Code Pro Medium" charset="0"/>
              </a:rPr>
              <a:t>&gt;</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a:t>
            </a:r>
          </a:p>
        </p:txBody>
      </p:sp>
      <p:pic>
        <p:nvPicPr>
          <p:cNvPr id="6" name="Bild 5"/>
          <p:cNvPicPr>
            <a:picLocks noChangeAspect="1"/>
          </p:cNvPicPr>
          <p:nvPr/>
        </p:nvPicPr>
        <p:blipFill rotWithShape="1">
          <a:blip r:embed="rId2"/>
          <a:srcRect r="11261" b="40560"/>
          <a:stretch/>
        </p:blipFill>
        <p:spPr>
          <a:xfrm>
            <a:off x="2987406" y="1703730"/>
            <a:ext cx="3931189" cy="462241"/>
          </a:xfrm>
          <a:prstGeom prst="rect">
            <a:avLst/>
          </a:prstGeom>
        </p:spPr>
      </p:pic>
      <p:sp>
        <p:nvSpPr>
          <p:cNvPr id="5" name="Rechteck 4"/>
          <p:cNvSpPr/>
          <p:nvPr/>
        </p:nvSpPr>
        <p:spPr>
          <a:xfrm>
            <a:off x="7944684" y="4377639"/>
            <a:ext cx="1778311" cy="342401"/>
          </a:xfrm>
          <a:prstGeom prst="rect">
            <a:avLst/>
          </a:prstGeom>
        </p:spPr>
        <p:txBody>
          <a:bodyPr wrap="square">
            <a:spAutoFit/>
          </a:bodyPr>
          <a:lstStyle/>
          <a:p>
            <a:pPr algn="ctr"/>
            <a:r>
              <a:rPr lang="de-DE" sz="1625" b="1">
                <a:solidFill>
                  <a:srgbClr val="EF7D1D"/>
                </a:solidFill>
                <a:latin typeface="Source Sans Pro Semibold" charset="0"/>
                <a:ea typeface="Source Sans Pro Semibold" charset="0"/>
                <a:cs typeface="Source Sans Pro Semibold" charset="0"/>
              </a:rPr>
              <a:t>JSX</a:t>
            </a:r>
            <a:endParaRPr lang="de-DE" sz="1625" b="1" dirty="0">
              <a:solidFill>
                <a:srgbClr val="EF7D1D"/>
              </a:solidFill>
              <a:latin typeface="Source Sans Pro Semibold" charset="0"/>
              <a:ea typeface="Source Sans Pro Semibold" charset="0"/>
              <a:cs typeface="Source Sans Pro Semibold" charset="0"/>
            </a:endParaRPr>
          </a:p>
        </p:txBody>
      </p:sp>
      <p:sp>
        <p:nvSpPr>
          <p:cNvPr id="7" name="Rechteck 6"/>
          <p:cNvSpPr/>
          <p:nvPr/>
        </p:nvSpPr>
        <p:spPr>
          <a:xfrm>
            <a:off x="103155" y="3527630"/>
            <a:ext cx="2442687"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Komponentenfunktion</a:t>
            </a:r>
          </a:p>
        </p:txBody>
      </p:sp>
      <p:sp>
        <p:nvSpPr>
          <p:cNvPr id="8" name="Rechteck 7"/>
          <p:cNvSpPr/>
          <p:nvPr/>
        </p:nvSpPr>
        <p:spPr>
          <a:xfrm>
            <a:off x="103155" y="1784810"/>
            <a:ext cx="2884251"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 </a:t>
            </a:r>
            <a:r>
              <a:rPr lang="de-DE" b="1" dirty="0" err="1">
                <a:solidFill>
                  <a:srgbClr val="025249"/>
                </a:solidFill>
                <a:latin typeface="Source Sans Pro Semibold" charset="0"/>
                <a:ea typeface="Source Sans Pro Semibold" charset="0"/>
                <a:cs typeface="Source Sans Pro Semibold" charset="0"/>
              </a:rPr>
              <a:t>CheckLabel</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771110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a:t>
            </a:r>
            <a:r>
              <a:rPr lang="de-DE" dirty="0" smtClean="0"/>
              <a:t>einbinden</a:t>
            </a:r>
            <a:endParaRPr lang="de-DE" dirty="0"/>
          </a:p>
        </p:txBody>
      </p:sp>
      <p:sp>
        <p:nvSpPr>
          <p:cNvPr id="4" name="Rechteck 3"/>
          <p:cNvSpPr/>
          <p:nvPr/>
        </p:nvSpPr>
        <p:spPr>
          <a:xfrm>
            <a:off x="2987406" y="3527630"/>
            <a:ext cx="6147787" cy="2100575"/>
          </a:xfrm>
          <a:prstGeom prst="rect">
            <a:avLst/>
          </a:prstGeom>
        </p:spPr>
        <p:txBody>
          <a:bodyPr wrap="square" lIns="0" tIns="0" rIns="0" bIns="0">
            <a:spAutoFit/>
          </a:bodyPr>
          <a:lstStyle/>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 .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&lt;div </a:t>
            </a:r>
            <a:r>
              <a:rPr lang="de-DE" sz="1950" dirty="0" err="1">
                <a:solidFill>
                  <a:srgbClr val="EF7D1D"/>
                </a:solidFill>
                <a:latin typeface="Source Code Pro Medium" charset="0"/>
                <a:ea typeface="Source Code Pro Medium" charset="0"/>
                <a:cs typeface="Source Code Pro Medium" charset="0"/>
              </a:rPr>
              <a:t>id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mount</a:t>
            </a:r>
            <a:r>
              <a:rPr lang="de-DE" sz="1950" dirty="0">
                <a:solidFill>
                  <a:srgbClr val="EF7D1D"/>
                </a:solidFill>
                <a:latin typeface="Source Code Pro Medium" charset="0"/>
                <a:ea typeface="Source Code Pro Medium" charset="0"/>
                <a:cs typeface="Source Code Pro Medium" charset="0"/>
              </a:rPr>
              <a:t>“&gt;&lt;/div&gt;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src</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dist.js</a:t>
            </a:r>
            <a:r>
              <a:rPr lang="de-DE" sz="1950" dirty="0">
                <a:solidFill>
                  <a:srgbClr val="025249"/>
                </a:solidFill>
                <a:latin typeface="Source Code Pro Medium" charset="0"/>
                <a:ea typeface="Source Code Pro Medium" charset="0"/>
                <a:cs typeface="Source Code Pro Medium" charset="0"/>
              </a:rPr>
              <a:t>“&gt;&lt;/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index.html</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309067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a:t>
            </a:r>
            <a:r>
              <a:rPr lang="de-DE" dirty="0" smtClean="0"/>
              <a:t>einbinden</a:t>
            </a:r>
            <a:endParaRPr lang="de-DE" dirty="0"/>
          </a:p>
        </p:txBody>
      </p:sp>
      <p:sp>
        <p:nvSpPr>
          <p:cNvPr id="4" name="Rechteck 3"/>
          <p:cNvSpPr/>
          <p:nvPr/>
        </p:nvSpPr>
        <p:spPr>
          <a:xfrm>
            <a:off x="2987406" y="3527630"/>
            <a:ext cx="6147787" cy="2700739"/>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a:t>
            </a:r>
          </a:p>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ReactDOM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-dom';</a:t>
            </a:r>
          </a:p>
          <a:p>
            <a:endParaRPr lang="de-DE" sz="1950" dirty="0">
              <a:solidFill>
                <a:srgbClr val="025249"/>
              </a:solidFill>
              <a:latin typeface="Source Code Pro Medium" charset="0"/>
              <a:ea typeface="Source Code Pro Medium" charset="0"/>
              <a:cs typeface="Source Code Pro Medium" charset="0"/>
            </a:endParaRPr>
          </a:p>
          <a:p>
            <a:r>
              <a:rPr lang="de-DE" sz="1950" dirty="0" err="1" smtClean="0">
                <a:solidFill>
                  <a:srgbClr val="025249"/>
                </a:solidFill>
                <a:latin typeface="Source Code Pro Medium" charset="0"/>
                <a:ea typeface="Source Code Pro Medium" charset="0"/>
                <a:cs typeface="Source Code Pro Medium" charset="0"/>
              </a:rPr>
              <a:t>import</a:t>
            </a:r>
            <a:r>
              <a:rPr lang="de-DE" sz="1950" dirty="0" smtClean="0">
                <a:solidFill>
                  <a:srgbClr val="025249"/>
                </a:solidFill>
                <a:latin typeface="Source Code Pro Medium" charset="0"/>
                <a:ea typeface="Source Code Pro Medium" charset="0"/>
                <a:cs typeface="Source Code Pro Medium" charset="0"/>
              </a:rPr>
              <a:t> </a:t>
            </a:r>
            <a:r>
              <a:rPr lang="de-DE" sz="1950" dirty="0" err="1" smtClean="0">
                <a:solidFill>
                  <a:srgbClr val="EF7D1D"/>
                </a:solidFill>
                <a:latin typeface="Source Code Pro Medium" charset="0"/>
                <a:ea typeface="Source Code Pro Medium" charset="0"/>
                <a:cs typeface="Source Code Pro Medium" charset="0"/>
              </a:rPr>
              <a:t>CheckLabel</a:t>
            </a:r>
            <a:r>
              <a:rPr lang="de-DE" sz="1950" dirty="0" smtClean="0">
                <a:solidFill>
                  <a:srgbClr val="025249"/>
                </a:solidFill>
                <a:latin typeface="Source Code Pro Medium" charset="0"/>
                <a:ea typeface="Source Code Pro Medium" charset="0"/>
                <a:cs typeface="Source Code Pro Medium" charset="0"/>
              </a:rPr>
              <a:t> </a:t>
            </a:r>
            <a:r>
              <a:rPr lang="de-DE" sz="1950" dirty="0" err="1" smtClean="0">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a:t>
            </a:r>
            <a:endParaRPr lang="de-DE" sz="1950" dirty="0">
              <a:solidFill>
                <a:srgbClr val="025249"/>
              </a:solidFill>
              <a:latin typeface="Source Code Pro Medium" charset="0"/>
              <a:ea typeface="Source Code Pro Medium" charset="0"/>
              <a:cs typeface="Source Code Pro Medium" charset="0"/>
            </a:endParaRPr>
          </a:p>
          <a:p>
            <a:endParaRPr lang="de-DE" sz="1950" dirty="0">
              <a:solidFill>
                <a:srgbClr val="025249"/>
              </a:solidFill>
              <a:latin typeface="Source Code Pro Medium" charset="0"/>
              <a:ea typeface="Source Code Pro Medium" charset="0"/>
              <a:cs typeface="Source Code Pro Medium" charset="0"/>
            </a:endParaRPr>
          </a:p>
          <a:p>
            <a:r>
              <a:rPr lang="de-DE" sz="1950" dirty="0" err="1">
                <a:solidFill>
                  <a:srgbClr val="025249"/>
                </a:solidFill>
                <a:latin typeface="Source Code Pro Medium" charset="0"/>
                <a:ea typeface="Source Code Pro Medium" charset="0"/>
                <a:cs typeface="Source Code Pro Medium" charset="0"/>
              </a:rPr>
              <a:t>ReactDOM.render</a:t>
            </a:r>
            <a:r>
              <a:rPr lang="de-DE" sz="1950" dirty="0">
                <a:solidFill>
                  <a:srgbClr val="025249"/>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EF7D1D"/>
                </a:solidFill>
                <a:latin typeface="Source Code Pro Medium" charset="0"/>
                <a:ea typeface="Source Code Pro Medium" charset="0"/>
                <a:cs typeface="Source Code Pro Medium" charset="0"/>
              </a:rPr>
              <a:t> /&gt;</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document.getElementById</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mount</a:t>
            </a:r>
            <a:r>
              <a:rPr lang="de-DE" sz="1950" dirty="0" smtClean="0">
                <a:solidFill>
                  <a:srgbClr val="025249"/>
                </a:solidFill>
                <a:latin typeface="Source Code Pro Medium" charset="0"/>
                <a:ea typeface="Source Code Pro Medium" charset="0"/>
                <a:cs typeface="Source Code Pro Medium" charset="0"/>
              </a:rPr>
              <a:t>')</a:t>
            </a:r>
          </a:p>
          <a:p>
            <a:r>
              <a:rPr lang="de-DE" sz="1950" dirty="0" smtClean="0">
                <a:solidFill>
                  <a:srgbClr val="025249"/>
                </a:solidFill>
                <a:latin typeface="Source Code Pro Medium" charset="0"/>
                <a:ea typeface="Source Code Pro Medium" charset="0"/>
                <a:cs typeface="Source Code Pro Medium" charset="0"/>
              </a:rPr>
              <a:t>);</a:t>
            </a:r>
            <a:endParaRPr lang="de-DE" sz="1950"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app.js</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903986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Properties</a:t>
            </a:r>
            <a:endParaRPr lang="de-DE" dirty="0"/>
          </a:p>
        </p:txBody>
      </p:sp>
      <p:sp>
        <p:nvSpPr>
          <p:cNvPr id="4" name="Rechteck 3"/>
          <p:cNvSpPr/>
          <p:nvPr/>
        </p:nvSpPr>
        <p:spPr>
          <a:xfrm>
            <a:off x="490347" y="3834716"/>
            <a:ext cx="9415653" cy="2100575"/>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function</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props</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return</a:t>
            </a:r>
            <a:r>
              <a:rPr lang="de-DE" sz="1950" dirty="0">
                <a:solidFill>
                  <a:srgbClr val="025249"/>
                </a:solidFill>
                <a:latin typeface="Source Code Pro Medium" charset="0"/>
                <a:ea typeface="Source Code Pro Medium" charset="0"/>
                <a:cs typeface="Source Code Pro Medium" charset="0"/>
              </a:rPr>
              <a:t> &lt;div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className</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   {props.</a:t>
            </a:r>
            <a:r>
              <a:rPr lang="de-DE" sz="1950" dirty="0" err="1">
                <a:solidFill>
                  <a:srgbClr val="EF7D1D"/>
                </a:solidFill>
                <a:latin typeface="Source Code Pro Medium" charset="0"/>
                <a:ea typeface="Source Code Pro Medium" charset="0"/>
                <a:cs typeface="Source Code Pro Medium" charset="0"/>
              </a:rPr>
              <a:t>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CheckLabel-unchecked</a:t>
            </a:r>
            <a:r>
              <a:rPr lang="de-DE" sz="1950" dirty="0">
                <a:solidFill>
                  <a:srgbClr val="EF7D1D"/>
                </a:solidFill>
                <a:latin typeface="Source Code Pro Medium" charset="0"/>
                <a:ea typeface="Source Code Pro Medium" charset="0"/>
                <a:cs typeface="Source Code Pro Medium" charset="0"/>
              </a:rPr>
              <a: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label</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&lt;/div&gt;;</a:t>
            </a:r>
          </a:p>
          <a:p>
            <a:r>
              <a:rPr lang="de-DE" sz="1950" dirty="0">
                <a:solidFill>
                  <a:srgbClr val="025249"/>
                </a:solidFill>
                <a:latin typeface="Source Code Pro Medium" charset="0"/>
                <a:ea typeface="Source Code Pro Medium" charset="0"/>
                <a:cs typeface="Source Code Pro Medium" charset="0"/>
              </a:rPr>
              <a: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3" name="Rechteck 2"/>
          <p:cNvSpPr/>
          <p:nvPr/>
        </p:nvSpPr>
        <p:spPr>
          <a:xfrm>
            <a:off x="510906" y="2512710"/>
            <a:ext cx="4953000" cy="992836"/>
          </a:xfrm>
          <a:prstGeom prst="rect">
            <a:avLst/>
          </a:prstGeom>
        </p:spPr>
        <p:txBody>
          <a:bodyPr>
            <a:spAutoFit/>
          </a:bodyPr>
          <a:lstStyle/>
          <a:p>
            <a:r>
              <a:rPr lang="en-US" sz="1463" dirty="0">
                <a:solidFill>
                  <a:srgbClr val="41719C"/>
                </a:solidFill>
                <a:latin typeface="Source Code Pro Medium" charset="0"/>
                <a:ea typeface="Source Code Pro Medium" charset="0"/>
                <a:cs typeface="Source Code Pro Medium" charset="0"/>
              </a:rPr>
              <a:t>{</a:t>
            </a:r>
          </a:p>
          <a:p>
            <a:r>
              <a:rPr lang="en-US" sz="1463" dirty="0">
                <a:solidFill>
                  <a:srgbClr val="41719C"/>
                </a:solidFill>
                <a:latin typeface="Source Code Pro Medium" charset="0"/>
                <a:ea typeface="Source Code Pro Medium" charset="0"/>
                <a:cs typeface="Source Code Pro Medium" charset="0"/>
              </a:rPr>
              <a:t> checked: false,</a:t>
            </a:r>
          </a:p>
          <a:p>
            <a:r>
              <a:rPr lang="en-US" sz="1463" dirty="0">
                <a:solidFill>
                  <a:srgbClr val="41719C"/>
                </a:solidFill>
                <a:latin typeface="Source Code Pro Medium" charset="0"/>
                <a:ea typeface="Source Code Pro Medium" charset="0"/>
                <a:cs typeface="Source Code Pro Medium" charset="0"/>
              </a:rPr>
              <a:t> label: ‘At least 8 characters long.’ </a:t>
            </a:r>
          </a:p>
          <a:p>
            <a:r>
              <a:rPr lang="en-US" sz="1463" dirty="0">
                <a:solidFill>
                  <a:srgbClr val="41719C"/>
                </a:solidFill>
                <a:latin typeface="Source Code Pro Medium" charset="0"/>
                <a:ea typeface="Source Code Pro Medium" charset="0"/>
                <a:cs typeface="Source Code Pro Medium" charset="0"/>
              </a:rPr>
              <a:t>}</a:t>
            </a:r>
            <a:endParaRPr lang="de-DE" sz="1463" dirty="0">
              <a:solidFill>
                <a:srgbClr val="41719C"/>
              </a:solidFill>
              <a:latin typeface="Source Code Pro Medium" charset="0"/>
              <a:ea typeface="Source Code Pro Medium" charset="0"/>
              <a:cs typeface="Source Code Pro Medium" charset="0"/>
            </a:endParaRPr>
          </a:p>
        </p:txBody>
      </p:sp>
      <p:sp>
        <p:nvSpPr>
          <p:cNvPr id="9" name="Freihandform 8"/>
          <p:cNvSpPr/>
          <p:nvPr/>
        </p:nvSpPr>
        <p:spPr>
          <a:xfrm rot="1711940">
            <a:off x="3964538" y="3332644"/>
            <a:ext cx="308027" cy="497667"/>
          </a:xfrm>
          <a:custGeom>
            <a:avLst/>
            <a:gdLst>
              <a:gd name="connsiteX0" fmla="*/ 0 w 589043"/>
              <a:gd name="connsiteY0" fmla="*/ 45756 h 801660"/>
              <a:gd name="connsiteX1" fmla="*/ 585216 w 589043"/>
              <a:gd name="connsiteY1" fmla="*/ 82332 h 801660"/>
              <a:gd name="connsiteX2" fmla="*/ 268224 w 589043"/>
              <a:gd name="connsiteY2" fmla="*/ 801660 h 801660"/>
            </a:gdLst>
            <a:ahLst/>
            <a:cxnLst>
              <a:cxn ang="0">
                <a:pos x="connsiteX0" y="connsiteY0"/>
              </a:cxn>
              <a:cxn ang="0">
                <a:pos x="connsiteX1" y="connsiteY1"/>
              </a:cxn>
              <a:cxn ang="0">
                <a:pos x="connsiteX2" y="connsiteY2"/>
              </a:cxn>
            </a:cxnLst>
            <a:rect l="l" t="t" r="r" b="b"/>
            <a:pathLst>
              <a:path w="589043" h="801660">
                <a:moveTo>
                  <a:pt x="0" y="45756"/>
                </a:moveTo>
                <a:cubicBezTo>
                  <a:pt x="270256" y="1052"/>
                  <a:pt x="540512" y="-43652"/>
                  <a:pt x="585216" y="82332"/>
                </a:cubicBezTo>
                <a:cubicBezTo>
                  <a:pt x="629920" y="208316"/>
                  <a:pt x="268224" y="801660"/>
                  <a:pt x="268224" y="801660"/>
                </a:cubicBezTo>
              </a:path>
            </a:pathLst>
          </a:custGeom>
          <a:noFill/>
          <a:ln w="25400">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5579772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Properties</a:t>
            </a:r>
            <a:endParaRPr lang="de-DE" dirty="0"/>
          </a:p>
        </p:txBody>
      </p:sp>
      <p:sp>
        <p:nvSpPr>
          <p:cNvPr id="4" name="Rechteck 3"/>
          <p:cNvSpPr/>
          <p:nvPr/>
        </p:nvSpPr>
        <p:spPr>
          <a:xfrm>
            <a:off x="2897506" y="2584707"/>
            <a:ext cx="6721221" cy="2250616"/>
          </a:xfrm>
          <a:prstGeom prst="rect">
            <a:avLst/>
          </a:prstGeom>
        </p:spPr>
        <p:txBody>
          <a:bodyPr wrap="square" lIns="0" tIns="0" rIns="0" bIns="0">
            <a:spAutoFit/>
          </a:bodyPr>
          <a:lstStyle/>
          <a:p>
            <a:r>
              <a:rPr lang="de-DE" sz="1625" dirty="0" err="1">
                <a:solidFill>
                  <a:srgbClr val="025249"/>
                </a:solidFill>
                <a:latin typeface="Source Code Pro Medium" charset="0"/>
                <a:ea typeface="Source Code Pro Medium" charset="0"/>
                <a:cs typeface="Source Code Pro Medium" charset="0"/>
              </a:rPr>
              <a:t>function</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CheckLabel</a:t>
            </a:r>
            <a:r>
              <a:rPr lang="de-DE" sz="1625" dirty="0">
                <a:solidFill>
                  <a:srgbClr val="025249"/>
                </a:solidFill>
                <a:latin typeface="Source Code Pro Medium" charset="0"/>
                <a:ea typeface="Source Code Pro Medium" charset="0"/>
                <a:cs typeface="Source Code Pro Medium" charset="0"/>
              </a:rPr>
              <a:t>(</a:t>
            </a:r>
            <a:r>
              <a:rPr lang="de-DE" sz="1625" dirty="0" err="1">
                <a:solidFill>
                  <a:srgbClr val="025249"/>
                </a:solidFill>
                <a:latin typeface="Source Code Pro Medium" charset="0"/>
                <a:ea typeface="Source Code Pro Medium" charset="0"/>
                <a:cs typeface="Source Code Pro Medium" charset="0"/>
              </a:rPr>
              <a:t>props</a:t>
            </a:r>
            <a:r>
              <a:rPr lang="de-DE" sz="1625" dirty="0">
                <a:solidFill>
                  <a:srgbClr val="025249"/>
                </a:solidFill>
                <a:latin typeface="Source Code Pro Medium" charset="0"/>
                <a:ea typeface="Source Code Pro Medium" charset="0"/>
                <a:cs typeface="Source Code Pro Medium" charset="0"/>
              </a:rPr>
              <a:t>) {</a:t>
            </a:r>
          </a:p>
          <a:p>
            <a:r>
              <a:rPr lang="de-DE" sz="1625" dirty="0">
                <a:solidFill>
                  <a:srgbClr val="025249"/>
                </a:solidFill>
                <a:latin typeface="Source Code Pro Medium" charset="0"/>
                <a:ea typeface="Source Code Pro Medium" charset="0"/>
                <a:cs typeface="Source Code Pro Medium" charset="0"/>
              </a:rPr>
              <a:t>  . . .</a:t>
            </a:r>
          </a:p>
          <a:p>
            <a:r>
              <a:rPr lang="de-DE" sz="1625" dirty="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err="1">
                <a:solidFill>
                  <a:srgbClr val="EF7D1D"/>
                </a:solidFill>
                <a:latin typeface="Source Code Pro Medium" charset="0"/>
                <a:ea typeface="Source Code Pro Medium" charset="0"/>
                <a:cs typeface="Source Code Pro Medium" charset="0"/>
              </a:rPr>
              <a:t>CheckLabel.propTypes</a:t>
            </a:r>
            <a:r>
              <a:rPr lang="de-DE" sz="1625" dirty="0">
                <a:solidFill>
                  <a:srgbClr val="EF7D1D"/>
                </a:solidFill>
                <a:latin typeface="Source Code Pro Medium" charset="0"/>
                <a:ea typeface="Source Code Pro Medium" charset="0"/>
                <a:cs typeface="Source Code Pro Medium" charset="0"/>
              </a:rPr>
              <a:t> = {</a:t>
            </a:r>
          </a:p>
          <a:p>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label</a:t>
            </a:r>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React.PropTypes.string.isRequired</a:t>
            </a:r>
            <a:r>
              <a:rPr lang="de-DE" sz="1625" dirty="0">
                <a:solidFill>
                  <a:srgbClr val="EF7D1D"/>
                </a:solidFill>
                <a:latin typeface="Source Code Pro Medium" charset="0"/>
                <a:ea typeface="Source Code Pro Medium" charset="0"/>
                <a:cs typeface="Source Code Pro Medium" charset="0"/>
              </a:rPr>
              <a:t>,</a:t>
            </a:r>
          </a:p>
          <a:p>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checked</a:t>
            </a:r>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React.PropTypes.bool</a:t>
            </a:r>
            <a:endParaRPr lang="de-DE" sz="1625" dirty="0">
              <a:solidFill>
                <a:srgbClr val="EF7D1D"/>
              </a:solidFill>
              <a:latin typeface="Source Code Pro Medium" charset="0"/>
              <a:ea typeface="Source Code Pro Medium" charset="0"/>
              <a:cs typeface="Source Code Pro Medium" charset="0"/>
            </a:endParaRPr>
          </a:p>
          <a:p>
            <a:r>
              <a:rPr lang="de-DE" sz="1625" dirty="0">
                <a:solidFill>
                  <a:srgbClr val="EF7D1D"/>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2"/>
          <a:srcRect r="11261" b="40560"/>
          <a:stretch/>
        </p:blipFill>
        <p:spPr>
          <a:xfrm>
            <a:off x="2987406" y="1703730"/>
            <a:ext cx="3931189" cy="462241"/>
          </a:xfrm>
          <a:prstGeom prst="rect">
            <a:avLst/>
          </a:prstGeom>
        </p:spPr>
      </p:pic>
      <p:sp>
        <p:nvSpPr>
          <p:cNvPr id="7" name="Rechteck 6"/>
          <p:cNvSpPr/>
          <p:nvPr/>
        </p:nvSpPr>
        <p:spPr>
          <a:xfrm>
            <a:off x="93249" y="3572478"/>
            <a:ext cx="2442687" cy="338554"/>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Properties beschreiben</a:t>
            </a:r>
          </a:p>
        </p:txBody>
      </p:sp>
      <p:pic>
        <p:nvPicPr>
          <p:cNvPr id="8" name="Bild 7"/>
          <p:cNvPicPr>
            <a:picLocks noChangeAspect="1"/>
          </p:cNvPicPr>
          <p:nvPr/>
        </p:nvPicPr>
        <p:blipFill>
          <a:blip r:embed="rId3"/>
          <a:stretch>
            <a:fillRect/>
          </a:stretch>
        </p:blipFill>
        <p:spPr>
          <a:xfrm>
            <a:off x="2897506" y="5468264"/>
            <a:ext cx="6866991" cy="355512"/>
          </a:xfrm>
          <a:prstGeom prst="rect">
            <a:avLst/>
          </a:prstGeom>
        </p:spPr>
      </p:pic>
      <p:sp>
        <p:nvSpPr>
          <p:cNvPr id="10" name="Rechteck 9"/>
          <p:cNvSpPr/>
          <p:nvPr/>
        </p:nvSpPr>
        <p:spPr>
          <a:xfrm>
            <a:off x="93249" y="5508482"/>
            <a:ext cx="2442687" cy="338554"/>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Überprüfung zur Laufzeit</a:t>
            </a:r>
          </a:p>
        </p:txBody>
      </p:sp>
    </p:spTree>
    <p:extLst>
      <p:ext uri="{BB962C8B-B14F-4D97-AF65-F5344CB8AC3E}">
        <p14:creationId xmlns:p14="http://schemas.microsoft.com/office/powerpoint/2010/main" val="10744120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Verwenden</a:t>
            </a:r>
            <a:endParaRPr lang="de-DE" dirty="0"/>
          </a:p>
        </p:txBody>
      </p:sp>
      <p:sp>
        <p:nvSpPr>
          <p:cNvPr id="4" name="Rechteck 3"/>
          <p:cNvSpPr/>
          <p:nvPr/>
        </p:nvSpPr>
        <p:spPr>
          <a:xfrm>
            <a:off x="2987406" y="3230103"/>
            <a:ext cx="6721221" cy="3000821"/>
          </a:xfrm>
          <a:prstGeom prst="rect">
            <a:avLst/>
          </a:prstGeom>
        </p:spPr>
        <p:txBody>
          <a:bodyPr wrap="square" lIns="0" tIns="0" rIns="0" bIns="0">
            <a:spAutoFit/>
          </a:bodyPr>
          <a:lstStyle/>
          <a:p>
            <a:r>
              <a:rPr lang="de-DE" sz="1625" dirty="0" err="1">
                <a:solidFill>
                  <a:srgbClr val="025249"/>
                </a:solidFill>
                <a:latin typeface="Source Code Pro" charset="0"/>
                <a:ea typeface="Source Code Pro" charset="0"/>
                <a:cs typeface="Source Code Pro" charset="0"/>
              </a:rPr>
              <a:t>function</a:t>
            </a:r>
            <a:r>
              <a:rPr lang="de-DE" sz="1625" dirty="0">
                <a:solidFill>
                  <a:srgbClr val="025249"/>
                </a:solidFill>
                <a:latin typeface="Source Code Pro" charset="0"/>
                <a:ea typeface="Source Code Pro" charset="0"/>
                <a:cs typeface="Source Code Pro" charset="0"/>
              </a:rPr>
              <a:t> </a:t>
            </a:r>
            <a:r>
              <a:rPr lang="de-DE" sz="1625" dirty="0" err="1">
                <a:solidFill>
                  <a:srgbClr val="025249"/>
                </a:solidFill>
                <a:latin typeface="Source Code Pro" charset="0"/>
                <a:ea typeface="Source Code Pro" charset="0"/>
                <a:cs typeface="Source Code Pro" charset="0"/>
              </a:rPr>
              <a:t>CheckLabelList</a:t>
            </a:r>
            <a:r>
              <a:rPr lang="de-DE" sz="1625" dirty="0">
                <a:solidFill>
                  <a:srgbClr val="025249"/>
                </a:solidFill>
                <a:latin typeface="Source Code Pro" charset="0"/>
                <a:ea typeface="Source Code Pro" charset="0"/>
                <a:cs typeface="Source Code Pro" charset="0"/>
              </a:rPr>
              <a:t>() {</a:t>
            </a:r>
          </a:p>
          <a:p>
            <a:r>
              <a:rPr lang="de-DE" sz="1625" dirty="0">
                <a:solidFill>
                  <a:srgbClr val="025249"/>
                </a:solidFill>
                <a:latin typeface="Source Code Pro" charset="0"/>
                <a:ea typeface="Source Code Pro" charset="0"/>
                <a:cs typeface="Source Code Pro" charset="0"/>
              </a:rPr>
              <a:t>  </a:t>
            </a:r>
            <a:r>
              <a:rPr lang="de-DE" sz="1625" dirty="0" err="1">
                <a:solidFill>
                  <a:srgbClr val="025249"/>
                </a:solidFill>
                <a:latin typeface="Source Code Pro" charset="0"/>
                <a:ea typeface="Source Code Pro" charset="0"/>
                <a:cs typeface="Source Code Pro" charset="0"/>
              </a:rPr>
              <a:t>return</a:t>
            </a:r>
            <a:r>
              <a:rPr lang="de-DE" sz="1625" dirty="0">
                <a:solidFill>
                  <a:srgbClr val="025249"/>
                </a:solidFill>
                <a:latin typeface="Source Code Pro" charset="0"/>
                <a:ea typeface="Source Code Pro" charset="0"/>
                <a:cs typeface="Source Code Pro" charset="0"/>
              </a:rPr>
              <a:t> &lt;div&gt; </a:t>
            </a:r>
          </a:p>
          <a:p>
            <a:r>
              <a:rPr lang="de-DE" sz="1625" dirty="0">
                <a:solidFill>
                  <a:srgbClr val="025249"/>
                </a:solidFill>
                <a:latin typeface="Source Code Pro" charset="0"/>
                <a:ea typeface="Source Code Pro" charset="0"/>
                <a:cs typeface="Source Code Pro" charset="0"/>
              </a:rPr>
              <a:t>    </a:t>
            </a:r>
            <a:r>
              <a:rPr lang="de-DE" sz="1625" dirty="0">
                <a:solidFill>
                  <a:srgbClr val="EF7D1D"/>
                </a:solidFill>
                <a:latin typeface="Source Code Pro" charset="0"/>
                <a:ea typeface="Source Code Pro" charset="0"/>
                <a:cs typeface="Source Code Pro" charset="0"/>
              </a:rPr>
              <a:t>&lt;</a:t>
            </a:r>
            <a:r>
              <a:rPr lang="de-DE" sz="1625" dirty="0" err="1">
                <a:solidFill>
                  <a:srgbClr val="EF7D1D"/>
                </a:solidFill>
                <a:latin typeface="Source Code Pro" charset="0"/>
                <a:ea typeface="Source Code Pro" charset="0"/>
                <a:cs typeface="Source Code Pro" charset="0"/>
              </a:rPr>
              <a:t>CheckLabel</a:t>
            </a:r>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checked</a:t>
            </a:r>
            <a:r>
              <a:rPr lang="de-DE" sz="1625" dirty="0">
                <a:solidFill>
                  <a:srgbClr val="EF7D1D"/>
                </a:solidFill>
                <a:latin typeface="Source Code Pro" charset="0"/>
                <a:ea typeface="Source Code Pro" charset="0"/>
                <a:cs typeface="Source Code Pro" charset="0"/>
              </a:rPr>
              <a:t>={</a:t>
            </a:r>
            <a:r>
              <a:rPr lang="de-DE" sz="1625" dirty="0" err="1">
                <a:solidFill>
                  <a:srgbClr val="EF7D1D"/>
                </a:solidFill>
                <a:latin typeface="Source Code Pro" charset="0"/>
                <a:ea typeface="Source Code Pro" charset="0"/>
                <a:cs typeface="Source Code Pro" charset="0"/>
              </a:rPr>
              <a:t>false</a:t>
            </a:r>
            <a:r>
              <a:rPr lang="de-DE" sz="1625" dirty="0">
                <a:solidFill>
                  <a:srgbClr val="EF7D1D"/>
                </a:solidFill>
                <a:latin typeface="Source Code Pro" charset="0"/>
                <a:ea typeface="Source Code Pro" charset="0"/>
                <a:cs typeface="Source Code Pro" charset="0"/>
              </a:rPr>
              <a:t>} </a:t>
            </a:r>
          </a:p>
          <a:p>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label</a:t>
            </a:r>
            <a:r>
              <a:rPr lang="de-DE" sz="1625" dirty="0">
                <a:solidFill>
                  <a:srgbClr val="EF7D1D"/>
                </a:solidFill>
                <a:latin typeface="Source Code Pro" charset="0"/>
                <a:ea typeface="Source Code Pro" charset="0"/>
                <a:cs typeface="Source Code Pro" charset="0"/>
              </a:rPr>
              <a:t>=</a:t>
            </a:r>
            <a:r>
              <a:rPr lang="fr-FR" sz="1625" dirty="0">
                <a:solidFill>
                  <a:srgbClr val="EF7D1D"/>
                </a:solidFill>
                <a:latin typeface="Source Code Pro" charset="0"/>
                <a:ea typeface="Source Code Pro" charset="0"/>
                <a:cs typeface="Source Code Pro" charset="0"/>
              </a:rPr>
              <a:t>'At least 8 </a:t>
            </a:r>
            <a:r>
              <a:rPr lang="fr-FR" sz="1625" dirty="0" err="1">
                <a:solidFill>
                  <a:srgbClr val="EF7D1D"/>
                </a:solidFill>
                <a:latin typeface="Source Code Pro" charset="0"/>
                <a:ea typeface="Source Code Pro" charset="0"/>
                <a:cs typeface="Source Code Pro" charset="0"/>
              </a:rPr>
              <a:t>characters</a:t>
            </a:r>
            <a:r>
              <a:rPr lang="fr-FR" sz="1625" dirty="0">
                <a:solidFill>
                  <a:srgbClr val="EF7D1D"/>
                </a:solidFill>
                <a:latin typeface="Source Code Pro" charset="0"/>
                <a:ea typeface="Source Code Pro" charset="0"/>
                <a:cs typeface="Source Code Pro" charset="0"/>
              </a:rPr>
              <a:t> long' /&gt;</a:t>
            </a:r>
          </a:p>
          <a:p>
            <a:r>
              <a:rPr lang="fr-FR" sz="1625" dirty="0">
                <a:solidFill>
                  <a:srgbClr val="EF7D1D"/>
                </a:solidFill>
                <a:latin typeface="Source Code Pro" charset="0"/>
                <a:ea typeface="Source Code Pro" charset="0"/>
                <a:cs typeface="Source Code Pro" charset="0"/>
              </a:rPr>
              <a:t>    &lt;</a:t>
            </a:r>
            <a:r>
              <a:rPr lang="fr-FR" sz="1625" dirty="0" err="1">
                <a:solidFill>
                  <a:srgbClr val="EF7D1D"/>
                </a:solidFill>
                <a:latin typeface="Source Code Pro" charset="0"/>
                <a:ea typeface="Source Code Pro" charset="0"/>
                <a:cs typeface="Source Code Pro" charset="0"/>
              </a:rPr>
              <a:t>CheckLabel</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checked</a:t>
            </a:r>
            <a:r>
              <a:rPr lang="fr-FR" sz="1625" dirty="0">
                <a:solidFill>
                  <a:srgbClr val="EF7D1D"/>
                </a:solidFill>
                <a:latin typeface="Source Code Pro" charset="0"/>
                <a:ea typeface="Source Code Pro" charset="0"/>
                <a:cs typeface="Source Code Pro" charset="0"/>
              </a:rPr>
              <a:t>={</a:t>
            </a:r>
            <a:r>
              <a:rPr lang="fr-FR" sz="1625" dirty="0" err="1">
                <a:solidFill>
                  <a:srgbClr val="EF7D1D"/>
                </a:solidFill>
                <a:latin typeface="Source Code Pro" charset="0"/>
                <a:ea typeface="Source Code Pro" charset="0"/>
                <a:cs typeface="Source Code Pro" charset="0"/>
              </a:rPr>
              <a:t>true</a:t>
            </a:r>
            <a:r>
              <a:rPr lang="fr-FR" sz="1625" dirty="0">
                <a:solidFill>
                  <a:srgbClr val="EF7D1D"/>
                </a:solidFill>
                <a:latin typeface="Source Code Pro" charset="0"/>
                <a:ea typeface="Source Code Pro" charset="0"/>
                <a:cs typeface="Source Code Pro" charset="0"/>
              </a:rPr>
              <a:t>} </a:t>
            </a:r>
          </a:p>
          <a:p>
            <a:r>
              <a:rPr lang="fr-FR" sz="1625" dirty="0">
                <a:solidFill>
                  <a:srgbClr val="EF7D1D"/>
                </a:solidFill>
                <a:latin typeface="Source Code Pro" charset="0"/>
                <a:ea typeface="Source Code Pro" charset="0"/>
                <a:cs typeface="Source Code Pro" charset="0"/>
              </a:rPr>
              <a:t>       label='</a:t>
            </a:r>
            <a:r>
              <a:rPr lang="fr-FR" sz="1625" dirty="0" err="1">
                <a:solidFill>
                  <a:srgbClr val="EF7D1D"/>
                </a:solidFill>
                <a:latin typeface="Source Code Pro" charset="0"/>
                <a:ea typeface="Source Code Pro" charset="0"/>
                <a:cs typeface="Source Code Pro" charset="0"/>
              </a:rPr>
              <a:t>Contains</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uppercase</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letters</a:t>
            </a:r>
            <a:r>
              <a:rPr lang="fr-FR" sz="1625" dirty="0">
                <a:solidFill>
                  <a:srgbClr val="EF7D1D"/>
                </a:solidFill>
                <a:latin typeface="Source Code Pro" charset="0"/>
                <a:ea typeface="Source Code Pro" charset="0"/>
                <a:cs typeface="Source Code Pro" charset="0"/>
              </a:rPr>
              <a:t>.' /&gt;</a:t>
            </a:r>
            <a:endParaRPr lang="de-DE" sz="1625" dirty="0">
              <a:solidFill>
                <a:srgbClr val="EF7D1D"/>
              </a:solidFill>
              <a:latin typeface="Source Code Pro" charset="0"/>
              <a:ea typeface="Source Code Pro" charset="0"/>
              <a:cs typeface="Source Code Pro" charset="0"/>
            </a:endParaRPr>
          </a:p>
          <a:p>
            <a:r>
              <a:rPr lang="de-DE" sz="1625" dirty="0">
                <a:solidFill>
                  <a:srgbClr val="025249"/>
                </a:solidFill>
                <a:latin typeface="Source Code Pro" charset="0"/>
                <a:ea typeface="Source Code Pro" charset="0"/>
                <a:cs typeface="Source Code Pro" charset="0"/>
              </a:rPr>
              <a:t>  &lt;/div&gt;;</a:t>
            </a:r>
          </a:p>
          <a:p>
            <a:r>
              <a:rPr lang="de-DE" sz="1625" dirty="0">
                <a:solidFill>
                  <a:srgbClr val="025249"/>
                </a:solidFill>
                <a:latin typeface="Source Code Pro" charset="0"/>
                <a:ea typeface="Source Code Pro" charset="0"/>
                <a:cs typeface="Source Code Pro" charset="0"/>
              </a:rPr>
              <a:t>}</a:t>
            </a:r>
          </a:p>
          <a:p>
            <a:endParaRPr lang="de-DE" sz="1625" dirty="0">
              <a:solidFill>
                <a:srgbClr val="025249"/>
              </a:solidFill>
              <a:latin typeface="Source Code Pro" charset="0"/>
              <a:ea typeface="Source Code Pro" charset="0"/>
              <a:cs typeface="Source Code Pro" charset="0"/>
            </a:endParaRPr>
          </a:p>
          <a:p>
            <a:r>
              <a:rPr lang="de-DE" sz="1625" dirty="0" err="1">
                <a:solidFill>
                  <a:srgbClr val="025249"/>
                </a:solidFill>
                <a:latin typeface="Source Code Pro" charset="0"/>
                <a:ea typeface="Source Code Pro" charset="0"/>
                <a:cs typeface="Source Code Pro" charset="0"/>
              </a:rPr>
              <a:t>function</a:t>
            </a:r>
            <a:r>
              <a:rPr lang="de-DE" sz="1625" dirty="0">
                <a:solidFill>
                  <a:srgbClr val="025249"/>
                </a:solidFill>
                <a:latin typeface="Source Code Pro" charset="0"/>
                <a:ea typeface="Source Code Pro" charset="0"/>
                <a:cs typeface="Source Code Pro" charset="0"/>
              </a:rPr>
              <a:t> </a:t>
            </a:r>
            <a:r>
              <a:rPr lang="de-DE" sz="1625" dirty="0" err="1">
                <a:solidFill>
                  <a:srgbClr val="025249"/>
                </a:solidFill>
                <a:latin typeface="Source Code Pro" charset="0"/>
                <a:ea typeface="Source Code Pro" charset="0"/>
                <a:cs typeface="Source Code Pro" charset="0"/>
              </a:rPr>
              <a:t>CheckLabel</a:t>
            </a:r>
            <a:r>
              <a:rPr lang="de-DE" sz="1625" dirty="0">
                <a:solidFill>
                  <a:srgbClr val="025249"/>
                </a:solidFill>
                <a:latin typeface="Source Code Pro" charset="0"/>
                <a:ea typeface="Source Code Pro" charset="0"/>
                <a:cs typeface="Source Code Pro" charset="0"/>
              </a:rPr>
              <a:t>(</a:t>
            </a:r>
            <a:r>
              <a:rPr lang="de-DE" sz="1625" dirty="0" err="1">
                <a:solidFill>
                  <a:srgbClr val="025249"/>
                </a:solidFill>
                <a:latin typeface="Source Code Pro" charset="0"/>
                <a:ea typeface="Source Code Pro" charset="0"/>
                <a:cs typeface="Source Code Pro" charset="0"/>
              </a:rPr>
              <a:t>props</a:t>
            </a:r>
            <a:r>
              <a:rPr lang="de-DE" sz="1625" dirty="0">
                <a:solidFill>
                  <a:srgbClr val="025249"/>
                </a:solidFill>
                <a:latin typeface="Source Code Pro" charset="0"/>
                <a:ea typeface="Source Code Pro" charset="0"/>
                <a:cs typeface="Source Code Pro" charset="0"/>
              </a:rPr>
              <a:t>) {</a:t>
            </a:r>
          </a:p>
          <a:p>
            <a:r>
              <a:rPr lang="de-DE" sz="1625" dirty="0">
                <a:solidFill>
                  <a:srgbClr val="025249"/>
                </a:solidFill>
                <a:latin typeface="Source Code Pro" charset="0"/>
                <a:ea typeface="Source Code Pro" charset="0"/>
                <a:cs typeface="Source Code Pro" charset="0"/>
              </a:rPr>
              <a:t>  // . . .</a:t>
            </a:r>
          </a:p>
          <a:p>
            <a:r>
              <a:rPr lang="de-DE" sz="1625" dirty="0">
                <a:solidFill>
                  <a:srgbClr val="025249"/>
                </a:solidFill>
                <a:latin typeface="Source Code Pro" charset="0"/>
                <a:ea typeface="Source Code Pro" charset="0"/>
                <a:cs typeface="Source Code Pro" charset="0"/>
              </a:rPr>
              <a:t>}</a:t>
            </a:r>
          </a:p>
        </p:txBody>
      </p:sp>
      <p:pic>
        <p:nvPicPr>
          <p:cNvPr id="9" name="Bild 8"/>
          <p:cNvPicPr>
            <a:picLocks noChangeAspect="1"/>
          </p:cNvPicPr>
          <p:nvPr/>
        </p:nvPicPr>
        <p:blipFill>
          <a:blip r:embed="rId3"/>
          <a:stretch>
            <a:fillRect/>
          </a:stretch>
        </p:blipFill>
        <p:spPr>
          <a:xfrm>
            <a:off x="2987406" y="2028549"/>
            <a:ext cx="3931189" cy="642451"/>
          </a:xfrm>
          <a:prstGeom prst="rect">
            <a:avLst/>
          </a:prstGeom>
        </p:spPr>
      </p:pic>
      <p:sp>
        <p:nvSpPr>
          <p:cNvPr id="12" name="Inhaltsplatzhalter 6"/>
          <p:cNvSpPr txBox="1">
            <a:spLocks/>
          </p:cNvSpPr>
          <p:nvPr/>
        </p:nvSpPr>
        <p:spPr>
          <a:xfrm>
            <a:off x="855282" y="2224815"/>
            <a:ext cx="1547770" cy="189100"/>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CheckLabelList</a:t>
            </a:r>
            <a:endParaRPr lang="de-DE" sz="1050" b="1" spc="41" dirty="0">
              <a:solidFill>
                <a:srgbClr val="41719C"/>
              </a:solidFill>
              <a:latin typeface="Source Sans Pro Semibold" charset="0"/>
              <a:ea typeface="Source Sans Pro Semibold" charset="0"/>
              <a:cs typeface="Source Sans Pro Semibold" charset="0"/>
            </a:endParaRPr>
          </a:p>
        </p:txBody>
      </p:sp>
      <p:cxnSp>
        <p:nvCxnSpPr>
          <p:cNvPr id="13" name="Gerade Verbindung 10"/>
          <p:cNvCxnSpPr/>
          <p:nvPr/>
        </p:nvCxnSpPr>
        <p:spPr>
          <a:xfrm flipH="1">
            <a:off x="2461948" y="2353618"/>
            <a:ext cx="362545"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V="1">
            <a:off x="2824493" y="2028549"/>
            <a:ext cx="0" cy="642451"/>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nvGrpSpPr>
          <p:cNvPr id="23" name="Gruppierung 22"/>
          <p:cNvGrpSpPr/>
          <p:nvPr/>
        </p:nvGrpSpPr>
        <p:grpSpPr>
          <a:xfrm>
            <a:off x="7026278" y="2179189"/>
            <a:ext cx="1671190" cy="341171"/>
            <a:chOff x="8562382" y="1484370"/>
            <a:chExt cx="2056849" cy="419903"/>
          </a:xfrm>
        </p:grpSpPr>
        <p:sp>
          <p:nvSpPr>
            <p:cNvPr id="17" name="Inhaltsplatzhalter 6"/>
            <p:cNvSpPr txBox="1">
              <a:spLocks/>
            </p:cNvSpPr>
            <p:nvPr/>
          </p:nvSpPr>
          <p:spPr>
            <a:xfrm>
              <a:off x="9326145" y="1574513"/>
              <a:ext cx="1293086" cy="232739"/>
            </a:xfrm>
            <a:prstGeom prst="rect">
              <a:avLst/>
            </a:prstGeom>
          </p:spPr>
          <p:txBody>
            <a:bodyPr vert="horz" lIns="0" tIns="0" rIns="0" bIns="0" rtlCol="0">
              <a:normAutofit fontScale="92500" lnSpcReduction="2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600" b="1" spc="41" dirty="0" err="1">
                  <a:solidFill>
                    <a:srgbClr val="41719C"/>
                  </a:solidFill>
                  <a:latin typeface="Source Sans Pro Semibold" charset="0"/>
                  <a:ea typeface="Source Sans Pro Semibold" charset="0"/>
                  <a:cs typeface="Source Sans Pro Semibold" charset="0"/>
                </a:rPr>
                <a:t>CheckLabel</a:t>
              </a:r>
              <a:endParaRPr lang="de-DE" sz="1600" b="1" spc="41" dirty="0">
                <a:solidFill>
                  <a:srgbClr val="41719C"/>
                </a:solidFill>
                <a:latin typeface="Source Sans Pro Semibold" charset="0"/>
                <a:ea typeface="Source Sans Pro Semibold" charset="0"/>
                <a:cs typeface="Source Sans Pro Semibold" charset="0"/>
              </a:endParaRPr>
            </a:p>
          </p:txBody>
        </p:sp>
        <p:grpSp>
          <p:nvGrpSpPr>
            <p:cNvPr id="18" name="Gruppieren 25"/>
            <p:cNvGrpSpPr/>
            <p:nvPr/>
          </p:nvGrpSpPr>
          <p:grpSpPr>
            <a:xfrm>
              <a:off x="8562382" y="1484370"/>
              <a:ext cx="325485" cy="419903"/>
              <a:chOff x="7456115" y="1392211"/>
              <a:chExt cx="223107" cy="419903"/>
            </a:xfrm>
          </p:grpSpPr>
          <p:cxnSp>
            <p:nvCxnSpPr>
              <p:cNvPr id="20" name="Gerade Verbindung 10"/>
              <p:cNvCxnSpPr/>
              <p:nvPr/>
            </p:nvCxnSpPr>
            <p:spPr>
              <a:xfrm flipH="1">
                <a:off x="7456116" y="1392211"/>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1" name="Gerade Verbindung 10"/>
              <p:cNvCxnSpPr/>
              <p:nvPr/>
            </p:nvCxnSpPr>
            <p:spPr>
              <a:xfrm flipV="1">
                <a:off x="7679221" y="1392211"/>
                <a:ext cx="0" cy="419437"/>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2" name="Gerade Verbindung 10"/>
              <p:cNvCxnSpPr/>
              <p:nvPr/>
            </p:nvCxnSpPr>
            <p:spPr>
              <a:xfrm flipH="1">
                <a:off x="7456115" y="1812114"/>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cxnSp>
          <p:nvCxnSpPr>
            <p:cNvPr id="19" name="Gerade Verbindung 10"/>
            <p:cNvCxnSpPr/>
            <p:nvPr/>
          </p:nvCxnSpPr>
          <p:spPr>
            <a:xfrm flipH="1">
              <a:off x="8887866" y="1694321"/>
              <a:ext cx="325484"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sp>
        <p:nvSpPr>
          <p:cNvPr id="15" name="Rechteck 14"/>
          <p:cNvSpPr/>
          <p:nvPr/>
        </p:nvSpPr>
        <p:spPr>
          <a:xfrm>
            <a:off x="906049" y="1030605"/>
            <a:ext cx="5761451" cy="400110"/>
          </a:xfrm>
          <a:prstGeom prst="rect">
            <a:avLst/>
          </a:prstGeom>
        </p:spPr>
        <p:txBody>
          <a:bodyPr wrap="square">
            <a:spAutoFit/>
          </a:bodyPr>
          <a:lstStyle/>
          <a:p>
            <a:pPr marL="285750" indent="-285750">
              <a:buFont typeface="Arial" charset="0"/>
              <a:buChar char="•"/>
            </a:pPr>
            <a:r>
              <a:rPr lang="de-DE" sz="2000" b="1" dirty="0" smtClean="0">
                <a:solidFill>
                  <a:srgbClr val="025249"/>
                </a:solidFill>
                <a:latin typeface="Source Sans Pro Semibold" charset="0"/>
                <a:ea typeface="Source Sans Pro Semibold" charset="0"/>
                <a:cs typeface="Source Sans Pro Semibold" charset="0"/>
              </a:rPr>
              <a:t>Komponenten sind </a:t>
            </a:r>
            <a:r>
              <a:rPr lang="de-DE" sz="2000" b="1" dirty="0" smtClean="0">
                <a:solidFill>
                  <a:srgbClr val="EF7D1D"/>
                </a:solidFill>
                <a:latin typeface="Source Sans Pro Semibold" charset="0"/>
                <a:ea typeface="Source Sans Pro Semibold" charset="0"/>
                <a:cs typeface="Source Sans Pro Semibold" charset="0"/>
              </a:rPr>
              <a:t>zusammensetzbar</a:t>
            </a:r>
            <a:endParaRPr lang="de-DE" sz="20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7215538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Listen</a:t>
            </a:r>
            <a:endParaRPr lang="de-DE" dirty="0"/>
          </a:p>
        </p:txBody>
      </p:sp>
      <p:sp>
        <p:nvSpPr>
          <p:cNvPr id="4" name="Rechteck 3"/>
          <p:cNvSpPr/>
          <p:nvPr/>
        </p:nvSpPr>
        <p:spPr>
          <a:xfrm>
            <a:off x="2987406" y="4344909"/>
            <a:ext cx="6721221" cy="2250616"/>
          </a:xfrm>
          <a:prstGeom prst="rect">
            <a:avLst/>
          </a:prstGeom>
        </p:spPr>
        <p:txBody>
          <a:bodyPr wrap="square" lIns="0" tIns="0" rIns="0" bIns="0">
            <a:spAutoFit/>
          </a:bodyPr>
          <a:lstStyle/>
          <a:p>
            <a:r>
              <a:rPr lang="en-US" sz="1625" dirty="0">
                <a:solidFill>
                  <a:srgbClr val="025249"/>
                </a:solidFill>
                <a:latin typeface="Source Code Pro Medium" charset="0"/>
                <a:ea typeface="Source Code Pro Medium" charset="0"/>
                <a:cs typeface="Source Code Pro Medium" charset="0"/>
              </a:rPr>
              <a:t>function </a:t>
            </a:r>
            <a:r>
              <a:rPr lang="en-US" sz="1625" dirty="0" err="1">
                <a:solidFill>
                  <a:srgbClr val="025249"/>
                </a:solidFill>
                <a:latin typeface="Source Code Pro Medium" charset="0"/>
                <a:ea typeface="Source Code Pro Medium" charset="0"/>
                <a:cs typeface="Source Code Pro Medium" charset="0"/>
              </a:rPr>
              <a:t>CheckLabelList</a:t>
            </a:r>
            <a:r>
              <a:rPr lang="en-US" sz="1625" dirty="0">
                <a:solidFill>
                  <a:srgbClr val="025249"/>
                </a:solidFill>
                <a:latin typeface="Source Code Pro Medium" charset="0"/>
                <a:ea typeface="Source Code Pro Medium" charset="0"/>
                <a:cs typeface="Source Code Pro Medium" charset="0"/>
              </a:rPr>
              <a:t>(props) {</a:t>
            </a:r>
          </a:p>
          <a:p>
            <a:r>
              <a:rPr lang="en-US" sz="1625" dirty="0">
                <a:solidFill>
                  <a:srgbClr val="025249"/>
                </a:solidFill>
                <a:latin typeface="Source Code Pro Medium" charset="0"/>
                <a:ea typeface="Source Code Pro Medium" charset="0"/>
                <a:cs typeface="Source Code Pro Medium" charset="0"/>
              </a:rPr>
              <a:t>  return &lt;div&gt;</a:t>
            </a:r>
          </a:p>
          <a:p>
            <a:r>
              <a:rPr lang="en-US" sz="1625" dirty="0">
                <a:solidFill>
                  <a:srgbClr val="025249"/>
                </a:solidFill>
                <a:latin typeface="Source Code Pro Medium" charset="0"/>
                <a:ea typeface="Source Code Pro Medium" charset="0"/>
                <a:cs typeface="Source Code Pro Medium" charset="0"/>
              </a:rPr>
              <a:t>    </a:t>
            </a:r>
            <a:r>
              <a:rPr lang="en-US" sz="1625" dirty="0">
                <a:solidFill>
                  <a:srgbClr val="EF7D1D"/>
                </a:solidFill>
                <a:latin typeface="Source Code Pro Medium" charset="0"/>
                <a:ea typeface="Source Code Pro Medium" charset="0"/>
                <a:cs typeface="Source Code Pro Medium" charset="0"/>
              </a:rPr>
              <a:t>{</a:t>
            </a:r>
            <a:r>
              <a:rPr lang="en-US" sz="1625" dirty="0" err="1">
                <a:solidFill>
                  <a:srgbClr val="EF7D1D"/>
                </a:solidFill>
                <a:latin typeface="Source Code Pro Medium" charset="0"/>
                <a:ea typeface="Source Code Pro Medium" charset="0"/>
                <a:cs typeface="Source Code Pro Medium" charset="0"/>
              </a:rPr>
              <a:t>props.checks.map</a:t>
            </a:r>
            <a:r>
              <a:rPr lang="en-US" sz="1625" dirty="0">
                <a:solidFill>
                  <a:srgbClr val="EF7D1D"/>
                </a:solidFill>
                <a:latin typeface="Source Code Pro Medium" charset="0"/>
                <a:ea typeface="Source Code Pro Medium" charset="0"/>
                <a:cs typeface="Source Code Pro Medium" charset="0"/>
              </a:rPr>
              <a:t>(c =&gt; &lt;</a:t>
            </a:r>
            <a:r>
              <a:rPr lang="en-US" sz="1625" dirty="0" err="1">
                <a:solidFill>
                  <a:srgbClr val="EF7D1D"/>
                </a:solidFill>
                <a:latin typeface="Source Code Pro Medium" charset="0"/>
                <a:ea typeface="Source Code Pro Medium" charset="0"/>
                <a:cs typeface="Source Code Pro Medium" charset="0"/>
              </a:rPr>
              <a:t>CheckLabel</a:t>
            </a:r>
            <a:r>
              <a:rPr lang="en-US" sz="1625" dirty="0">
                <a:solidFill>
                  <a:srgbClr val="EF7D1D"/>
                </a:solidFill>
                <a:latin typeface="Source Code Pro Medium" charset="0"/>
                <a:ea typeface="Source Code Pro Medium" charset="0"/>
                <a:cs typeface="Source Code Pro Medium" charset="0"/>
              </a:rPr>
              <a:t> </a:t>
            </a:r>
            <a:endParaRPr lang="en-US" sz="1625" dirty="0" smtClean="0">
              <a:solidFill>
                <a:srgbClr val="EF7D1D"/>
              </a:solidFill>
              <a:latin typeface="Source Code Pro Medium" charset="0"/>
              <a:ea typeface="Source Code Pro Medium" charset="0"/>
              <a:cs typeface="Source Code Pro Medium" charset="0"/>
            </a:endParaRPr>
          </a:p>
          <a:p>
            <a:r>
              <a:rPr lang="en-US" sz="1625" dirty="0">
                <a:solidFill>
                  <a:srgbClr val="EF7D1D"/>
                </a:solidFill>
                <a:latin typeface="Source Code Pro Medium" charset="0"/>
                <a:ea typeface="Source Code Pro Medium" charset="0"/>
                <a:cs typeface="Source Code Pro Medium" charset="0"/>
              </a:rPr>
              <a:t> </a:t>
            </a:r>
            <a:r>
              <a:rPr lang="en-US" sz="1625" dirty="0" smtClean="0">
                <a:solidFill>
                  <a:srgbClr val="EF7D1D"/>
                </a:solidFill>
                <a:latin typeface="Source Code Pro Medium" charset="0"/>
                <a:ea typeface="Source Code Pro Medium" charset="0"/>
                <a:cs typeface="Source Code Pro Medium" charset="0"/>
              </a:rPr>
              <a:t>                                label</a:t>
            </a:r>
            <a:r>
              <a:rPr lang="en-US" sz="1625" dirty="0">
                <a:solidFill>
                  <a:srgbClr val="EF7D1D"/>
                </a:solidFill>
                <a:latin typeface="Source Code Pro Medium" charset="0"/>
                <a:ea typeface="Source Code Pro Medium" charset="0"/>
                <a:cs typeface="Source Code Pro Medium" charset="0"/>
              </a:rPr>
              <a:t>={</a:t>
            </a:r>
            <a:r>
              <a:rPr lang="en-US" sz="1625" dirty="0" err="1">
                <a:solidFill>
                  <a:srgbClr val="EF7D1D"/>
                </a:solidFill>
                <a:latin typeface="Source Code Pro Medium" charset="0"/>
                <a:ea typeface="Source Code Pro Medium" charset="0"/>
                <a:cs typeface="Source Code Pro Medium" charset="0"/>
              </a:rPr>
              <a:t>c.label</a:t>
            </a:r>
            <a:r>
              <a:rPr lang="en-US" sz="1625" dirty="0">
                <a:solidFill>
                  <a:srgbClr val="EF7D1D"/>
                </a:solidFill>
                <a:latin typeface="Source Code Pro Medium" charset="0"/>
                <a:ea typeface="Source Code Pro Medium" charset="0"/>
                <a:cs typeface="Source Code Pro Medium" charset="0"/>
              </a:rPr>
              <a:t>}</a:t>
            </a:r>
          </a:p>
          <a:p>
            <a:r>
              <a:rPr lang="en-US" sz="1625" dirty="0">
                <a:solidFill>
                  <a:srgbClr val="EF7D1D"/>
                </a:solidFill>
                <a:latin typeface="Source Code Pro Medium" charset="0"/>
                <a:ea typeface="Source Code Pro Medium" charset="0"/>
                <a:cs typeface="Source Code Pro Medium" charset="0"/>
              </a:rPr>
              <a:t>                                 checked={</a:t>
            </a:r>
            <a:r>
              <a:rPr lang="en-US" sz="1625" dirty="0" err="1">
                <a:solidFill>
                  <a:srgbClr val="EF7D1D"/>
                </a:solidFill>
                <a:latin typeface="Source Code Pro Medium" charset="0"/>
                <a:ea typeface="Source Code Pro Medium" charset="0"/>
                <a:cs typeface="Source Code Pro Medium" charset="0"/>
              </a:rPr>
              <a:t>c.checked</a:t>
            </a:r>
            <a:r>
              <a:rPr lang="en-US" sz="1625" dirty="0">
                <a:solidFill>
                  <a:srgbClr val="EF7D1D"/>
                </a:solidFill>
                <a:latin typeface="Source Code Pro Medium" charset="0"/>
                <a:ea typeface="Source Code Pro Medium" charset="0"/>
                <a:cs typeface="Source Code Pro Medium" charset="0"/>
              </a:rPr>
              <a:t>}</a:t>
            </a:r>
          </a:p>
          <a:p>
            <a:r>
              <a:rPr lang="en-US" sz="1625" dirty="0">
                <a:solidFill>
                  <a:srgbClr val="EF7D1D"/>
                </a:solidFill>
                <a:latin typeface="Source Code Pro Medium" charset="0"/>
                <a:ea typeface="Source Code Pro Medium" charset="0"/>
                <a:cs typeface="Source Code Pro Medium" charset="0"/>
              </a:rPr>
              <a:t>                                 key={</a:t>
            </a:r>
            <a:r>
              <a:rPr lang="en-US" sz="1625" dirty="0" err="1">
                <a:solidFill>
                  <a:srgbClr val="EF7D1D"/>
                </a:solidFill>
                <a:latin typeface="Source Code Pro Medium" charset="0"/>
                <a:ea typeface="Source Code Pro Medium" charset="0"/>
                <a:cs typeface="Source Code Pro Medium" charset="0"/>
              </a:rPr>
              <a:t>c.label</a:t>
            </a:r>
            <a:r>
              <a:rPr lang="en-US" sz="1625" dirty="0">
                <a:solidFill>
                  <a:srgbClr val="EF7D1D"/>
                </a:solidFill>
                <a:latin typeface="Source Code Pro Medium" charset="0"/>
                <a:ea typeface="Source Code Pro Medium" charset="0"/>
                <a:cs typeface="Source Code Pro Medium" charset="0"/>
              </a:rPr>
              <a:t>} /&gt;)</a:t>
            </a:r>
          </a:p>
          <a:p>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&lt;/div&gt;;</a:t>
            </a:r>
          </a:p>
          <a:p>
            <a:r>
              <a:rPr lang="en-US" sz="1625" dirty="0">
                <a:solidFill>
                  <a:srgbClr val="025249"/>
                </a:solidFill>
                <a:latin typeface="Source Code Pro Medium" charset="0"/>
                <a:ea typeface="Source Code Pro Medium" charset="0"/>
                <a:cs typeface="Source Code Pro Medium" charset="0"/>
              </a:rPr>
              <a:t>}</a:t>
            </a:r>
            <a:endParaRPr lang="de-DE" sz="1625" dirty="0">
              <a:solidFill>
                <a:srgbClr val="025249"/>
              </a:solidFill>
              <a:latin typeface="Source Code Pro Medium" charset="0"/>
              <a:ea typeface="Source Code Pro Medium" charset="0"/>
              <a:cs typeface="Source Code Pro Medium" charset="0"/>
            </a:endParaRPr>
          </a:p>
        </p:txBody>
      </p:sp>
      <p:sp>
        <p:nvSpPr>
          <p:cNvPr id="16" name="Textfeld 15"/>
          <p:cNvSpPr txBox="1"/>
          <p:nvPr/>
        </p:nvSpPr>
        <p:spPr>
          <a:xfrm>
            <a:off x="287782" y="2973197"/>
            <a:ext cx="6773418" cy="661169"/>
          </a:xfrm>
          <a:prstGeom prst="rect">
            <a:avLst/>
          </a:prstGeom>
          <a:noFill/>
          <a:ln>
            <a:noFill/>
          </a:ln>
        </p:spPr>
        <p:txBody>
          <a:bodyPr wrap="square" lIns="58500" tIns="58500" rIns="58500" bIns="58500" rtlCol="0">
            <a:noAutofit/>
          </a:bodyPr>
          <a:lstStyle/>
          <a:p>
            <a:r>
              <a:rPr lang="en-US" sz="1400" dirty="0">
                <a:solidFill>
                  <a:srgbClr val="41719C"/>
                </a:solidFill>
                <a:latin typeface="Source Code Pro Medium" charset="0"/>
                <a:ea typeface="Source Code Pro Medium" charset="0"/>
                <a:cs typeface="Source Code Pro Medium" charset="0"/>
              </a:rPr>
              <a:t>checks: [</a:t>
            </a:r>
          </a:p>
          <a:p>
            <a:r>
              <a:rPr lang="en-US" sz="1400" dirty="0">
                <a:solidFill>
                  <a:srgbClr val="41719C"/>
                </a:solidFill>
                <a:latin typeface="Source Code Pro Medium" charset="0"/>
                <a:ea typeface="Source Code Pro Medium" charset="0"/>
                <a:cs typeface="Source Code Pro Medium" charset="0"/>
              </a:rPr>
              <a:t>  { checked: false, label: ‘At least 8 characters long.’ },</a:t>
            </a:r>
          </a:p>
          <a:p>
            <a:r>
              <a:rPr lang="en-US" sz="1400" dirty="0">
                <a:solidFill>
                  <a:srgbClr val="41719C"/>
                </a:solidFill>
                <a:latin typeface="Source Code Pro Medium" charset="0"/>
                <a:ea typeface="Source Code Pro Medium" charset="0"/>
                <a:cs typeface="Source Code Pro Medium" charset="0"/>
              </a:rPr>
              <a:t>  { checked: true,  label: ‘Contains uppercase letters’ }</a:t>
            </a:r>
          </a:p>
          <a:p>
            <a:r>
              <a:rPr lang="en-US" sz="1400" dirty="0">
                <a:solidFill>
                  <a:srgbClr val="41719C"/>
                </a:solidFill>
                <a:latin typeface="Source Code Pro Medium" charset="0"/>
                <a:ea typeface="Source Code Pro Medium" charset="0"/>
                <a:cs typeface="Source Code Pro Medium" charset="0"/>
              </a:rPr>
              <a:t>]</a:t>
            </a:r>
            <a:endParaRPr lang="de-DE" sz="1400" dirty="0">
              <a:solidFill>
                <a:srgbClr val="41719C"/>
              </a:solidFill>
              <a:latin typeface="Source Code Pro Medium" charset="0"/>
              <a:ea typeface="Source Code Pro Medium" charset="0"/>
              <a:cs typeface="Source Code Pro Medium" charset="0"/>
            </a:endParaRPr>
          </a:p>
        </p:txBody>
      </p:sp>
      <p:sp>
        <p:nvSpPr>
          <p:cNvPr id="5" name="Freihandform 4"/>
          <p:cNvSpPr/>
          <p:nvPr/>
        </p:nvSpPr>
        <p:spPr>
          <a:xfrm rot="2849691">
            <a:off x="6297011" y="3587394"/>
            <a:ext cx="325120" cy="724754"/>
          </a:xfrm>
          <a:custGeom>
            <a:avLst/>
            <a:gdLst>
              <a:gd name="connsiteX0" fmla="*/ 0 w 1298562"/>
              <a:gd name="connsiteY0" fmla="*/ 47082 h 632298"/>
              <a:gd name="connsiteX1" fmla="*/ 1170432 w 1298562"/>
              <a:gd name="connsiteY1" fmla="*/ 59274 h 632298"/>
              <a:gd name="connsiteX2" fmla="*/ 1267968 w 1298562"/>
              <a:gd name="connsiteY2" fmla="*/ 632298 h 632298"/>
            </a:gdLst>
            <a:ahLst/>
            <a:cxnLst>
              <a:cxn ang="0">
                <a:pos x="connsiteX0" y="connsiteY0"/>
              </a:cxn>
              <a:cxn ang="0">
                <a:pos x="connsiteX1" y="connsiteY1"/>
              </a:cxn>
              <a:cxn ang="0">
                <a:pos x="connsiteX2" y="connsiteY2"/>
              </a:cxn>
            </a:cxnLst>
            <a:rect l="l" t="t" r="r" b="b"/>
            <a:pathLst>
              <a:path w="1298562" h="632298">
                <a:moveTo>
                  <a:pt x="0" y="47082"/>
                </a:moveTo>
                <a:cubicBezTo>
                  <a:pt x="479552" y="4410"/>
                  <a:pt x="959104" y="-38262"/>
                  <a:pt x="1170432" y="59274"/>
                </a:cubicBezTo>
                <a:cubicBezTo>
                  <a:pt x="1381760" y="156810"/>
                  <a:pt x="1267968" y="632298"/>
                  <a:pt x="1267968" y="632298"/>
                </a:cubicBezTo>
              </a:path>
            </a:pathLst>
          </a:custGeom>
          <a:noFill/>
          <a:ln w="19050">
            <a:solidFill>
              <a:srgbClr val="41719C"/>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pic>
        <p:nvPicPr>
          <p:cNvPr id="7" name="Bild 6"/>
          <p:cNvPicPr>
            <a:picLocks noChangeAspect="1"/>
          </p:cNvPicPr>
          <p:nvPr/>
        </p:nvPicPr>
        <p:blipFill>
          <a:blip r:embed="rId3"/>
          <a:stretch>
            <a:fillRect/>
          </a:stretch>
        </p:blipFill>
        <p:spPr>
          <a:xfrm>
            <a:off x="2987406" y="2028549"/>
            <a:ext cx="3931189" cy="642451"/>
          </a:xfrm>
          <a:prstGeom prst="rect">
            <a:avLst/>
          </a:prstGeom>
        </p:spPr>
      </p:pic>
    </p:spTree>
    <p:extLst>
      <p:ext uri="{BB962C8B-B14F-4D97-AF65-F5344CB8AC3E}">
        <p14:creationId xmlns:p14="http://schemas.microsoft.com/office/powerpoint/2010/main" val="7813256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Komponenten Klassen</a:t>
            </a:r>
            <a:endParaRPr lang="de-DE" dirty="0"/>
          </a:p>
        </p:txBody>
      </p:sp>
      <p:sp>
        <p:nvSpPr>
          <p:cNvPr id="4" name="Rechteck 3"/>
          <p:cNvSpPr/>
          <p:nvPr/>
        </p:nvSpPr>
        <p:spPr>
          <a:xfrm>
            <a:off x="2753869" y="1552684"/>
            <a:ext cx="7152132" cy="4251164"/>
          </a:xfrm>
          <a:prstGeom prst="rect">
            <a:avLst/>
          </a:prstGeom>
        </p:spPr>
        <p:txBody>
          <a:bodyPr wrap="square" lIns="0" tIns="0" rIns="0" bIns="0">
            <a:spAutoFit/>
          </a:bodyPr>
          <a:lstStyle/>
          <a:p>
            <a:r>
              <a:rPr lang="en-US" sz="1625" dirty="0">
                <a:solidFill>
                  <a:srgbClr val="EF7D1D"/>
                </a:solidFill>
                <a:latin typeface="Source Code Pro Medium" charset="0"/>
                <a:ea typeface="Source Code Pro Medium" charset="0"/>
                <a:cs typeface="Source Code Pro Medium" charset="0"/>
              </a:rPr>
              <a:t>class </a:t>
            </a:r>
            <a:r>
              <a:rPr lang="en-US" sz="1625" dirty="0" err="1">
                <a:solidFill>
                  <a:srgbClr val="EF7D1D"/>
                </a:solidFill>
                <a:latin typeface="Source Code Pro Medium" charset="0"/>
                <a:ea typeface="Source Code Pro Medium" charset="0"/>
                <a:cs typeface="Source Code Pro Medium" charset="0"/>
              </a:rPr>
              <a:t>CheckLabelList</a:t>
            </a:r>
            <a:r>
              <a:rPr lang="en-US" sz="1625" dirty="0">
                <a:solidFill>
                  <a:srgbClr val="EF7D1D"/>
                </a:solidFill>
                <a:latin typeface="Source Code Pro Medium" charset="0"/>
                <a:ea typeface="Source Code Pro Medium" charset="0"/>
                <a:cs typeface="Source Code Pro Medium" charset="0"/>
              </a:rPr>
              <a:t> extends </a:t>
            </a:r>
            <a:r>
              <a:rPr lang="en-US" sz="1625" dirty="0" err="1">
                <a:solidFill>
                  <a:srgbClr val="EF7D1D"/>
                </a:solidFill>
                <a:latin typeface="Source Code Pro Medium" charset="0"/>
                <a:ea typeface="Source Code Pro Medium" charset="0"/>
                <a:cs typeface="Source Code Pro Medium" charset="0"/>
              </a:rPr>
              <a:t>React.Component</a:t>
            </a:r>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constructor(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 { </a:t>
            </a:r>
          </a:p>
          <a:p>
            <a:r>
              <a:rPr lang="en-US" sz="1625" dirty="0">
                <a:solidFill>
                  <a:srgbClr val="025249"/>
                </a:solidFill>
                <a:latin typeface="Source Code Pro Medium" charset="0"/>
                <a:ea typeface="Source Code Pro Medium" charset="0"/>
                <a:cs typeface="Source Code Pro Medium" charset="0"/>
              </a:rPr>
              <a:t>    super(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a:t>
            </a:r>
          </a:p>
          <a:p>
            <a:r>
              <a:rPr lang="en-US" sz="1625" dirty="0">
                <a:solidFill>
                  <a:srgbClr val="025249"/>
                </a:solidFill>
                <a:latin typeface="Source Code Pro Medium" charset="0"/>
                <a:ea typeface="Source Code Pro Medium" charset="0"/>
                <a:cs typeface="Source Code Pro Medium" charset="0"/>
              </a:rPr>
              <a:t>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componentDidMount</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componentWillReceiveProps</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shouldComponentUpdate</a:t>
            </a:r>
            <a:r>
              <a:rPr lang="en-US" sz="1625" dirty="0">
                <a:solidFill>
                  <a:srgbClr val="025249"/>
                </a:solidFill>
                <a:latin typeface="Source Code Pro Medium" charset="0"/>
                <a:ea typeface="Source Code Pro Medium" charset="0"/>
                <a:cs typeface="Source Code Pro Medium" charset="0"/>
              </a:rPr>
              <a:t>() { . . .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a:solidFill>
                  <a:srgbClr val="EF7D1D"/>
                </a:solidFill>
                <a:latin typeface="Source Code Pro Medium" charset="0"/>
                <a:ea typeface="Source Code Pro Medium" charset="0"/>
                <a:cs typeface="Source Code Pro Medium" charset="0"/>
              </a:rPr>
              <a:t>render() {</a:t>
            </a:r>
          </a:p>
          <a:p>
            <a:r>
              <a:rPr lang="en-US" sz="1625" dirty="0">
                <a:solidFill>
                  <a:srgbClr val="EF7D1D"/>
                </a:solidFill>
                <a:latin typeface="Source Code Pro Medium" charset="0"/>
                <a:ea typeface="Source Code Pro Medium" charset="0"/>
                <a:cs typeface="Source Code Pro Medium" charset="0"/>
              </a:rPr>
              <a:t>    return &lt;div&gt;</a:t>
            </a:r>
          </a:p>
          <a:p>
            <a:r>
              <a:rPr lang="en-US" sz="1625" dirty="0">
                <a:solidFill>
                  <a:srgbClr val="EF7D1D"/>
                </a:solidFill>
                <a:latin typeface="Source Code Pro Medium" charset="0"/>
                <a:ea typeface="Source Code Pro Medium" charset="0"/>
                <a:cs typeface="Source Code Pro Medium" charset="0"/>
              </a:rPr>
              <a:t>      {</a:t>
            </a:r>
            <a:r>
              <a:rPr lang="en-US" sz="1625" dirty="0" err="1">
                <a:solidFill>
                  <a:srgbClr val="41719C"/>
                </a:solidFill>
                <a:latin typeface="Source Code Pro Medium" charset="0"/>
                <a:ea typeface="Source Code Pro Medium" charset="0"/>
                <a:cs typeface="Source Code Pro Medium" charset="0"/>
              </a:rPr>
              <a:t>this.props</a:t>
            </a:r>
            <a:r>
              <a:rPr lang="en-US" sz="1625" dirty="0" err="1">
                <a:solidFill>
                  <a:srgbClr val="EF7D1D"/>
                </a:solidFill>
                <a:latin typeface="Source Code Pro Medium" charset="0"/>
                <a:ea typeface="Source Code Pro Medium" charset="0"/>
                <a:cs typeface="Source Code Pro Medium" charset="0"/>
              </a:rPr>
              <a:t>.checks.map</a:t>
            </a:r>
            <a:r>
              <a:rPr lang="en-US" sz="1625" dirty="0">
                <a:solidFill>
                  <a:srgbClr val="EF7D1D"/>
                </a:solidFill>
                <a:latin typeface="Source Code Pro Medium" charset="0"/>
                <a:ea typeface="Source Code Pro Medium" charset="0"/>
                <a:cs typeface="Source Code Pro Medium" charset="0"/>
              </a:rPr>
              <a:t>(c =&gt; &lt;</a:t>
            </a:r>
            <a:r>
              <a:rPr lang="en-US" sz="1625" dirty="0" err="1">
                <a:solidFill>
                  <a:srgbClr val="EF7D1D"/>
                </a:solidFill>
                <a:latin typeface="Source Code Pro Medium" charset="0"/>
                <a:ea typeface="Source Code Pro Medium" charset="0"/>
                <a:cs typeface="Source Code Pro Medium" charset="0"/>
              </a:rPr>
              <a:t>CheckLabel</a:t>
            </a:r>
            <a:r>
              <a:rPr lang="en-US" sz="1625" dirty="0">
                <a:solidFill>
                  <a:srgbClr val="EF7D1D"/>
                </a:solidFill>
                <a:latin typeface="Source Code Pro Medium" charset="0"/>
                <a:ea typeface="Source Code Pro Medium" charset="0"/>
                <a:cs typeface="Source Code Pro Medium" charset="0"/>
              </a:rPr>
              <a:t> . . ./&gt;)}</a:t>
            </a:r>
          </a:p>
          <a:p>
            <a:r>
              <a:rPr lang="en-US" sz="1625" dirty="0">
                <a:solidFill>
                  <a:srgbClr val="EF7D1D"/>
                </a:solidFill>
                <a:latin typeface="Source Code Pro Medium" charset="0"/>
                <a:ea typeface="Source Code Pro Medium" charset="0"/>
                <a:cs typeface="Source Code Pro Medium" charset="0"/>
              </a:rPr>
              <a:t>   &lt;/div&gt;;</a:t>
            </a:r>
          </a:p>
          <a:p>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EF7D1D"/>
                </a:solidFill>
                <a:latin typeface="Source Code Pro Medium" charset="0"/>
                <a:ea typeface="Source Code Pro Medium" charset="0"/>
                <a:cs typeface="Source Code Pro Medium" charset="0"/>
              </a:rPr>
              <a:t>}</a:t>
            </a:r>
          </a:p>
          <a:p>
            <a:endParaRPr lang="en-US" sz="1625" dirty="0">
              <a:solidFill>
                <a:srgbClr val="EF7D1D"/>
              </a:solidFill>
              <a:latin typeface="Source Code Pro Medium" charset="0"/>
              <a:ea typeface="Source Code Pro Medium" charset="0"/>
              <a:cs typeface="Source Code Pro Medium" charset="0"/>
            </a:endParaRPr>
          </a:p>
          <a:p>
            <a:r>
              <a:rPr lang="en-US" sz="1625" dirty="0" err="1">
                <a:solidFill>
                  <a:srgbClr val="025249"/>
                </a:solidFill>
                <a:latin typeface="Source Code Pro Medium" charset="0"/>
                <a:ea typeface="Source Code Pro Medium" charset="0"/>
                <a:cs typeface="Source Code Pro Medium" charset="0"/>
              </a:rPr>
              <a:t>CheckLabelList.propTypes</a:t>
            </a:r>
            <a:r>
              <a:rPr lang="en-US" sz="1625" dirty="0">
                <a:solidFill>
                  <a:srgbClr val="025249"/>
                </a:solidFill>
                <a:latin typeface="Source Code Pro Medium" charset="0"/>
                <a:ea typeface="Source Code Pro Medium" charset="0"/>
                <a:cs typeface="Source Code Pro Medium" charset="0"/>
              </a:rPr>
              <a:t> = { . . . };</a:t>
            </a:r>
          </a:p>
        </p:txBody>
      </p:sp>
      <p:sp>
        <p:nvSpPr>
          <p:cNvPr id="7" name="Rechteck 6"/>
          <p:cNvSpPr/>
          <p:nvPr/>
        </p:nvSpPr>
        <p:spPr>
          <a:xfrm>
            <a:off x="73437" y="1532872"/>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ECMAScript</a:t>
            </a:r>
            <a:r>
              <a:rPr lang="de-DE" sz="1300" b="1" dirty="0">
                <a:solidFill>
                  <a:srgbClr val="025249"/>
                </a:solidFill>
                <a:latin typeface="Source Sans Pro Semibold" charset="0"/>
                <a:ea typeface="Source Sans Pro Semibold" charset="0"/>
                <a:cs typeface="Source Sans Pro Semibold" charset="0"/>
              </a:rPr>
              <a:t> 2015 Klasse</a:t>
            </a:r>
          </a:p>
        </p:txBody>
      </p:sp>
      <p:sp>
        <p:nvSpPr>
          <p:cNvPr id="8" name="Rechteck 7"/>
          <p:cNvSpPr/>
          <p:nvPr/>
        </p:nvSpPr>
        <p:spPr>
          <a:xfrm>
            <a:off x="73437" y="1820374"/>
            <a:ext cx="2442687" cy="292388"/>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Konstruktor</a:t>
            </a:r>
          </a:p>
        </p:txBody>
      </p:sp>
      <p:sp>
        <p:nvSpPr>
          <p:cNvPr id="10" name="Rechteck 9"/>
          <p:cNvSpPr/>
          <p:nvPr/>
        </p:nvSpPr>
        <p:spPr>
          <a:xfrm>
            <a:off x="73437" y="3037448"/>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Lifecycle</a:t>
            </a:r>
            <a:r>
              <a:rPr lang="de-DE" sz="1300" b="1" dirty="0">
                <a:solidFill>
                  <a:srgbClr val="025249"/>
                </a:solidFill>
                <a:latin typeface="Source Sans Pro Semibold" charset="0"/>
                <a:ea typeface="Source Sans Pro Semibold" charset="0"/>
                <a:cs typeface="Source Sans Pro Semibold" charset="0"/>
              </a:rPr>
              <a:t> Methoden</a:t>
            </a:r>
          </a:p>
        </p:txBody>
      </p:sp>
      <p:sp>
        <p:nvSpPr>
          <p:cNvPr id="11" name="Rechteck 10"/>
          <p:cNvSpPr/>
          <p:nvPr/>
        </p:nvSpPr>
        <p:spPr>
          <a:xfrm>
            <a:off x="73437" y="3795257"/>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Render</a:t>
            </a:r>
            <a:r>
              <a:rPr lang="de-DE" sz="1300" b="1" dirty="0">
                <a:solidFill>
                  <a:srgbClr val="025249"/>
                </a:solidFill>
                <a:latin typeface="Source Sans Pro Semibold" charset="0"/>
                <a:ea typeface="Source Sans Pro Semibold" charset="0"/>
                <a:cs typeface="Source Sans Pro Semibold" charset="0"/>
              </a:rPr>
              <a:t>-Methode (</a:t>
            </a:r>
            <a:r>
              <a:rPr lang="de-DE" sz="1300" b="1" dirty="0" err="1">
                <a:solidFill>
                  <a:srgbClr val="025249"/>
                </a:solidFill>
                <a:latin typeface="Source Sans Pro Semibold" charset="0"/>
                <a:ea typeface="Source Sans Pro Semibold" charset="0"/>
                <a:cs typeface="Source Sans Pro Semibold" charset="0"/>
              </a:rPr>
              <a:t>pflicht</a:t>
            </a:r>
            <a:r>
              <a:rPr lang="de-DE" sz="1300" b="1" dirty="0">
                <a:solidFill>
                  <a:srgbClr val="025249"/>
                </a:solidFill>
                <a:latin typeface="Source Sans Pro Semibold" charset="0"/>
                <a:ea typeface="Source Sans Pro Semibold" charset="0"/>
                <a:cs typeface="Source Sans Pro Semibold" charset="0"/>
              </a:rPr>
              <a:t>)</a:t>
            </a:r>
          </a:p>
        </p:txBody>
      </p:sp>
      <p:sp>
        <p:nvSpPr>
          <p:cNvPr id="12" name="Rechteck 11"/>
          <p:cNvSpPr/>
          <p:nvPr/>
        </p:nvSpPr>
        <p:spPr>
          <a:xfrm>
            <a:off x="73437" y="4277991"/>
            <a:ext cx="2442687" cy="292388"/>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a:t>
            </a:r>
            <a:r>
              <a:rPr lang="de-DE" sz="1300" b="1" dirty="0" err="1">
                <a:solidFill>
                  <a:srgbClr val="025249"/>
                </a:solidFill>
                <a:latin typeface="Source Code Pro" charset="0"/>
                <a:ea typeface="Source Code Pro" charset="0"/>
                <a:cs typeface="Source Code Pro" charset="0"/>
              </a:rPr>
              <a:t>props</a:t>
            </a:r>
            <a:r>
              <a:rPr lang="de-DE" sz="1300" b="1" dirty="0">
                <a:solidFill>
                  <a:srgbClr val="025249"/>
                </a:solidFill>
                <a:latin typeface="Source Sans Pro Semibold" charset="0"/>
                <a:ea typeface="Source Sans Pro Semibold" charset="0"/>
                <a:cs typeface="Source Sans Pro Semibold" charset="0"/>
              </a:rPr>
              <a:t> Objekt</a:t>
            </a:r>
          </a:p>
        </p:txBody>
      </p:sp>
      <p:sp>
        <p:nvSpPr>
          <p:cNvPr id="13" name="Rechteck 12"/>
          <p:cNvSpPr/>
          <p:nvPr/>
        </p:nvSpPr>
        <p:spPr>
          <a:xfrm>
            <a:off x="0" y="5495065"/>
            <a:ext cx="2819115" cy="292388"/>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Property-Beschreibungen</a:t>
            </a:r>
          </a:p>
        </p:txBody>
      </p:sp>
    </p:spTree>
    <p:extLst>
      <p:ext uri="{BB962C8B-B14F-4D97-AF65-F5344CB8AC3E}">
        <p14:creationId xmlns:p14="http://schemas.microsoft.com/office/powerpoint/2010/main" val="5555533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von Komponenten</a:t>
            </a:r>
            <a:endParaRPr lang="de-DE" dirty="0"/>
          </a:p>
        </p:txBody>
      </p:sp>
      <p:sp>
        <p:nvSpPr>
          <p:cNvPr id="3" name="Textfeld 2"/>
          <p:cNvSpPr txBox="1"/>
          <p:nvPr/>
        </p:nvSpPr>
        <p:spPr>
          <a:xfrm>
            <a:off x="564642" y="1554290"/>
            <a:ext cx="7508748" cy="4993675"/>
          </a:xfrm>
          <a:prstGeom prst="rect">
            <a:avLst/>
          </a:prstGeom>
          <a:noFill/>
        </p:spPr>
        <p:txBody>
          <a:bodyPr wrap="square" rtlCol="0">
            <a:spAutoFit/>
          </a:bodyPr>
          <a:lstStyle/>
          <a:p>
            <a:r>
              <a:rPr lang="de-DE" sz="2275" b="1" dirty="0" smtClean="0">
                <a:solidFill>
                  <a:srgbClr val="EF7D1D"/>
                </a:solidFill>
                <a:latin typeface="Source Sans Pro Semibold" charset="0"/>
                <a:ea typeface="Source Sans Pro Semibold" charset="0"/>
                <a:cs typeface="Source Sans Pro Semibold" charset="0"/>
              </a:rPr>
              <a:t>Zustand </a:t>
            </a:r>
            <a:r>
              <a:rPr lang="de-DE" sz="2275" b="1" dirty="0">
                <a:solidFill>
                  <a:srgbClr val="EF7D1D"/>
                </a:solidFill>
                <a:latin typeface="Source Sans Pro Semibold" charset="0"/>
                <a:ea typeface="Source Sans Pro Semibold" charset="0"/>
                <a:cs typeface="Source Sans Pro Semibold" charset="0"/>
              </a:rPr>
              <a:t>(„</a:t>
            </a:r>
            <a:r>
              <a:rPr lang="de-DE" sz="2275" b="1" dirty="0" err="1">
                <a:solidFill>
                  <a:srgbClr val="EF7D1D"/>
                </a:solidFill>
                <a:latin typeface="Source Sans Pro Semibold" charset="0"/>
                <a:ea typeface="Source Sans Pro Semibold" charset="0"/>
                <a:cs typeface="Source Sans Pro Semibold" charset="0"/>
              </a:rPr>
              <a:t>state</a:t>
            </a:r>
            <a:r>
              <a:rPr lang="de-DE" sz="2275" b="1" dirty="0" smtClean="0">
                <a:solidFill>
                  <a:srgbClr val="EF7D1D"/>
                </a:solidFill>
                <a:latin typeface="Source Sans Pro Semibold" charset="0"/>
                <a:ea typeface="Source Sans Pro Semibold" charset="0"/>
                <a:cs typeface="Source Sans Pro Semibold" charset="0"/>
              </a:rPr>
              <a:t>“)</a:t>
            </a:r>
            <a:r>
              <a:rPr lang="de-DE" sz="2275" b="1" dirty="0" smtClean="0">
                <a:solidFill>
                  <a:srgbClr val="025249"/>
                </a:solidFill>
                <a:latin typeface="Source Sans Pro Semibold" charset="0"/>
                <a:ea typeface="Source Sans Pro Semibold" charset="0"/>
                <a:cs typeface="Source Sans Pro Semibold" charset="0"/>
              </a:rPr>
              <a:t>: Komponenten-intern</a:t>
            </a:r>
            <a:endParaRPr lang="de-DE" sz="2275" b="1" dirty="0">
              <a:solidFill>
                <a:srgbClr val="025249"/>
              </a:solidFill>
              <a:latin typeface="Source Sans Pro Semibold" charset="0"/>
              <a:ea typeface="Source Sans Pro Semibold" charset="0"/>
              <a:cs typeface="Source Sans Pro Semibold"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Beispiel: Inhalt von Eingabefeld, Antwort vom Server</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Objekt mit </a:t>
            </a:r>
            <a:r>
              <a:rPr lang="de-DE" sz="2275" dirty="0" smtClean="0">
                <a:solidFill>
                  <a:srgbClr val="EF7D1D"/>
                </a:solidFill>
                <a:latin typeface="Source Sans Pro" charset="0"/>
                <a:ea typeface="Source Sans Pro" charset="0"/>
                <a:cs typeface="Source Sans Pro" charset="0"/>
              </a:rPr>
              <a:t>Key-Value-Paaren</a:t>
            </a:r>
            <a:endParaRPr lang="de-DE" sz="2275" dirty="0">
              <a:solidFill>
                <a:srgbClr val="EF7D1D"/>
              </a:solidFill>
              <a:latin typeface="Source Sans Pro" charset="0"/>
              <a:ea typeface="Source Sans Pro" charset="0"/>
              <a:cs typeface="Source Sans Pro"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Werte üblicherweise </a:t>
            </a:r>
            <a:r>
              <a:rPr lang="de-DE" sz="2275" dirty="0" err="1" smtClean="0">
                <a:solidFill>
                  <a:srgbClr val="EF7D1D"/>
                </a:solidFill>
                <a:latin typeface="Source Sans Pro" charset="0"/>
                <a:ea typeface="Source Sans Pro" charset="0"/>
                <a:cs typeface="Source Sans Pro" charset="0"/>
              </a:rPr>
              <a:t>immutable</a:t>
            </a:r>
            <a:endParaRPr lang="de-DE" sz="2275" dirty="0">
              <a:solidFill>
                <a:srgbClr val="EF7D1D"/>
              </a:solidFill>
              <a:latin typeface="Source Sans Pro" charset="0"/>
              <a:ea typeface="Source Sans Pro" charset="0"/>
              <a:cs typeface="Source Sans Pro"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Zugriff </a:t>
            </a:r>
            <a:r>
              <a:rPr lang="de-DE" sz="2275" dirty="0">
                <a:solidFill>
                  <a:srgbClr val="025249"/>
                </a:solidFill>
                <a:latin typeface="Source Sans Pro" charset="0"/>
                <a:ea typeface="Source Sans Pro" charset="0"/>
                <a:cs typeface="Source Sans Pro" charset="0"/>
              </a:rPr>
              <a:t>über </a:t>
            </a:r>
            <a:r>
              <a:rPr lang="de-DE" sz="2275" dirty="0" err="1">
                <a:solidFill>
                  <a:srgbClr val="EF7D1D"/>
                </a:solidFill>
                <a:latin typeface="Source Sans Pro" charset="0"/>
                <a:ea typeface="Source Sans Pro" charset="0"/>
                <a:cs typeface="Source Sans Pro" charset="0"/>
              </a:rPr>
              <a:t>this.state</a:t>
            </a:r>
            <a:r>
              <a:rPr lang="de-DE" sz="2275" dirty="0">
                <a:solidFill>
                  <a:srgbClr val="EF7D1D"/>
                </a:solidFill>
                <a:latin typeface="Source Sans Pro" charset="0"/>
                <a:ea typeface="Source Sans Pro" charset="0"/>
                <a:cs typeface="Source Sans Pro" charset="0"/>
              </a:rPr>
              <a:t> / </a:t>
            </a:r>
            <a:r>
              <a:rPr lang="de-DE" sz="2275" dirty="0" err="1">
                <a:solidFill>
                  <a:srgbClr val="EF7D1D"/>
                </a:solidFill>
                <a:latin typeface="Source Sans Pro" charset="0"/>
                <a:ea typeface="Source Sans Pro" charset="0"/>
                <a:cs typeface="Source Sans Pro" charset="0"/>
              </a:rPr>
              <a:t>this.setState</a:t>
            </a:r>
            <a:r>
              <a:rPr lang="de-DE" sz="2275" dirty="0">
                <a:solidFill>
                  <a:srgbClr val="EF7D1D"/>
                </a:solidFill>
                <a:latin typeface="Source Sans Pro" charset="0"/>
                <a:ea typeface="Source Sans Pro" charset="0"/>
                <a:cs typeface="Source Sans Pro" charset="0"/>
              </a:rPr>
              <a:t>()</a:t>
            </a:r>
          </a:p>
          <a:p>
            <a:pPr marL="232172" indent="-232172">
              <a:buFont typeface="Arial" charset="0"/>
              <a:buChar char="•"/>
            </a:pPr>
            <a:r>
              <a:rPr lang="de-DE" sz="2275" dirty="0">
                <a:solidFill>
                  <a:srgbClr val="025249"/>
                </a:solidFill>
                <a:latin typeface="Source Sans Pro" charset="0"/>
                <a:ea typeface="Source Sans Pro" charset="0"/>
                <a:cs typeface="Source Sans Pro" charset="0"/>
              </a:rPr>
              <a:t>Nur in </a:t>
            </a:r>
            <a:r>
              <a:rPr lang="de-DE" sz="2275" dirty="0" smtClean="0">
                <a:solidFill>
                  <a:srgbClr val="EF7D1D"/>
                </a:solidFill>
                <a:latin typeface="Source Sans Pro" charset="0"/>
                <a:ea typeface="Source Sans Pro" charset="0"/>
                <a:cs typeface="Source Sans Pro" charset="0"/>
              </a:rPr>
              <a:t>Komponenten-Klassen</a:t>
            </a:r>
            <a:r>
              <a:rPr lang="de-DE" sz="2275" dirty="0" smtClean="0">
                <a:solidFill>
                  <a:srgbClr val="025249"/>
                </a:solidFill>
                <a:latin typeface="Source Sans Pro" charset="0"/>
                <a:ea typeface="Source Sans Pro" charset="0"/>
                <a:cs typeface="Source Sans Pro" charset="0"/>
              </a:rPr>
              <a:t> </a:t>
            </a:r>
            <a:r>
              <a:rPr lang="de-DE" sz="2275" dirty="0">
                <a:solidFill>
                  <a:srgbClr val="025249"/>
                </a:solidFill>
                <a:latin typeface="Source Sans Pro" charset="0"/>
                <a:ea typeface="Source Sans Pro" charset="0"/>
                <a:cs typeface="Source Sans Pro" charset="0"/>
              </a:rPr>
              <a:t>verfügbar</a:t>
            </a:r>
          </a:p>
          <a:p>
            <a:pPr marL="232172" indent="-232172">
              <a:buFont typeface="Arial" charset="0"/>
              <a:buChar char="•"/>
            </a:pPr>
            <a:r>
              <a:rPr lang="de-DE" sz="2275" b="1" dirty="0" err="1">
                <a:solidFill>
                  <a:srgbClr val="EF7D1D"/>
                </a:solidFill>
                <a:latin typeface="Source Sans Pro Semibold" charset="0"/>
                <a:ea typeface="Source Sans Pro Semibold" charset="0"/>
                <a:cs typeface="Source Sans Pro Semibold" charset="0"/>
              </a:rPr>
              <a:t>this.setState</a:t>
            </a:r>
            <a:r>
              <a:rPr lang="de-DE" sz="2275" b="1" dirty="0">
                <a:solidFill>
                  <a:srgbClr val="EF7D1D"/>
                </a:solidFill>
                <a:latin typeface="Source Sans Pro Semibold" charset="0"/>
                <a:ea typeface="Source Sans Pro Semibold" charset="0"/>
                <a:cs typeface="Source Sans Pro Semibold" charset="0"/>
              </a:rPr>
              <a:t>() triggert erneutes </a:t>
            </a:r>
            <a:r>
              <a:rPr lang="de-DE" sz="2275" b="1" dirty="0" smtClean="0">
                <a:solidFill>
                  <a:srgbClr val="EF7D1D"/>
                </a:solidFill>
                <a:latin typeface="Source Sans Pro Semibold" charset="0"/>
                <a:ea typeface="Source Sans Pro Semibold" charset="0"/>
                <a:cs typeface="Source Sans Pro Semibold" charset="0"/>
              </a:rPr>
              <a:t>Rendern</a:t>
            </a:r>
            <a:r>
              <a:rPr lang="de-DE" sz="2275" b="1" dirty="0" smtClean="0">
                <a:solidFill>
                  <a:srgbClr val="025249"/>
                </a:solidFill>
                <a:latin typeface="Source Sans Pro Semibold" charset="0"/>
                <a:ea typeface="Source Sans Pro Semibold" charset="0"/>
                <a:cs typeface="Source Sans Pro Semibold" charset="0"/>
              </a:rPr>
              <a:t> </a:t>
            </a:r>
          </a:p>
          <a:p>
            <a:pPr marL="689372" lvl="1" indent="-232172">
              <a:buFont typeface="Arial" charset="0"/>
              <a:buChar char="•"/>
            </a:pPr>
            <a:r>
              <a:rPr lang="de-DE" sz="2275" dirty="0" smtClean="0">
                <a:solidFill>
                  <a:srgbClr val="025249"/>
                </a:solidFill>
                <a:latin typeface="Source Sans Pro" charset="0"/>
                <a:ea typeface="Source Sans Pro" charset="0"/>
                <a:cs typeface="Source Sans Pro" charset="0"/>
              </a:rPr>
              <a:t>auch alle Unterkomponenten</a:t>
            </a:r>
          </a:p>
          <a:p>
            <a:endParaRPr lang="de-DE" sz="2275" b="1" dirty="0" smtClean="0">
              <a:solidFill>
                <a:srgbClr val="EF7D1D"/>
              </a:solidFill>
              <a:latin typeface="Source Sans Pro Semibold" charset="0"/>
              <a:ea typeface="Source Sans Pro Semibold" charset="0"/>
              <a:cs typeface="Source Sans Pro Semibold" charset="0"/>
            </a:endParaRPr>
          </a:p>
          <a:p>
            <a:r>
              <a:rPr lang="de-DE" sz="2275" b="1" dirty="0" smtClean="0">
                <a:solidFill>
                  <a:srgbClr val="EF7D1D"/>
                </a:solidFill>
                <a:latin typeface="Source Sans Pro Semibold" charset="0"/>
                <a:ea typeface="Source Sans Pro Semibold" charset="0"/>
                <a:cs typeface="Source Sans Pro Semibold" charset="0"/>
              </a:rPr>
              <a:t>Zum Vergleich: Properties</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Von außen übergeben</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Unveränderlich</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Zugriff über </a:t>
            </a:r>
            <a:r>
              <a:rPr lang="de-DE" sz="2275" dirty="0" err="1" smtClean="0">
                <a:solidFill>
                  <a:srgbClr val="025249"/>
                </a:solidFill>
                <a:latin typeface="Source Sans Pro" charset="0"/>
                <a:ea typeface="Source Sans Pro" charset="0"/>
                <a:cs typeface="Source Sans Pro" charset="0"/>
              </a:rPr>
              <a:t>this.props</a:t>
            </a:r>
            <a:r>
              <a:rPr lang="de-DE" sz="2275" dirty="0" smtClean="0">
                <a:solidFill>
                  <a:srgbClr val="025249"/>
                </a:solidFill>
                <a:latin typeface="Source Sans Pro" charset="0"/>
                <a:ea typeface="Source Sans Pro" charset="0"/>
                <a:cs typeface="Source Sans Pro" charset="0"/>
              </a:rPr>
              <a:t> (Key-Value-Paare)</a:t>
            </a:r>
          </a:p>
          <a:p>
            <a:pPr marL="232172" indent="-232172">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9783646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3" name="Gruppierung 2"/>
          <p:cNvGrpSpPr/>
          <p:nvPr/>
        </p:nvGrpSpPr>
        <p:grpSpPr>
          <a:xfrm>
            <a:off x="830360" y="1745164"/>
            <a:ext cx="8245281" cy="3668443"/>
            <a:chOff x="1261984" y="1745164"/>
            <a:chExt cx="8245281" cy="3668443"/>
          </a:xfrm>
        </p:grpSpPr>
        <p:sp>
          <p:nvSpPr>
            <p:cNvPr id="4" name="Inhaltsplatzhalter 6"/>
            <p:cNvSpPr txBox="1">
              <a:spLocks/>
            </p:cNvSpPr>
            <p:nvPr/>
          </p:nvSpPr>
          <p:spPr>
            <a:xfrm>
              <a:off x="1261984" y="3633259"/>
              <a:ext cx="1919567"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PasswordForm</a:t>
              </a:r>
              <a:endParaRPr lang="de-DE" sz="1600" b="1" spc="41" dirty="0">
                <a:solidFill>
                  <a:srgbClr val="41719C"/>
                </a:solidFill>
                <a:latin typeface="Source Sans Pro Semibold" charset="0"/>
                <a:ea typeface="Source Sans Pro Semibold" charset="0"/>
                <a:cs typeface="Source Sans Pro Semibold" charset="0"/>
              </a:endParaRPr>
            </a:p>
          </p:txBody>
        </p:sp>
        <p:cxnSp>
          <p:nvCxnSpPr>
            <p:cNvPr id="5" name="Gerade Verbindung 10"/>
            <p:cNvCxnSpPr/>
            <p:nvPr/>
          </p:nvCxnSpPr>
          <p:spPr>
            <a:xfrm flipH="1">
              <a:off x="3301759" y="3772709"/>
              <a:ext cx="362544"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6" name="Gerade Verbindung 10"/>
            <p:cNvCxnSpPr/>
            <p:nvPr/>
          </p:nvCxnSpPr>
          <p:spPr>
            <a:xfrm flipV="1">
              <a:off x="3664303" y="2389367"/>
              <a:ext cx="0" cy="302424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10" name="Inhaltsplatzhalter 6"/>
            <p:cNvSpPr txBox="1">
              <a:spLocks/>
            </p:cNvSpPr>
            <p:nvPr/>
          </p:nvSpPr>
          <p:spPr>
            <a:xfrm>
              <a:off x="5834064" y="1745164"/>
              <a:ext cx="1886011" cy="404815"/>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de-DE" sz="1600" b="1" spc="41" dirty="0">
                  <a:solidFill>
                    <a:srgbClr val="EF7D1D"/>
                  </a:solidFill>
                  <a:latin typeface="Source Sans Pro Semibold" charset="0"/>
                  <a:ea typeface="Source Sans Pro Semibold" charset="0"/>
                  <a:cs typeface="Source Sans Pro Semibold" charset="0"/>
                </a:rPr>
                <a:t>Interner Zustand!</a:t>
              </a:r>
            </a:p>
          </p:txBody>
        </p:sp>
        <p:sp>
          <p:nvSpPr>
            <p:cNvPr id="15" name="Inhaltsplatzhalter 6"/>
            <p:cNvSpPr txBox="1">
              <a:spLocks/>
            </p:cNvSpPr>
            <p:nvPr/>
          </p:nvSpPr>
          <p:spPr>
            <a:xfrm>
              <a:off x="4569734" y="2514797"/>
              <a:ext cx="1227987" cy="31585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EF7D1D"/>
                  </a:solidFill>
                  <a:latin typeface="Source Code Pro Semibold" charset="0"/>
                  <a:ea typeface="Source Code Pro Semibold" charset="0"/>
                  <a:cs typeface="Source Code Pro Semibold" charset="0"/>
                </a:rPr>
                <a:t>input</a:t>
              </a:r>
              <a:endParaRPr lang="de-DE" sz="1600" b="1" spc="41" dirty="0">
                <a:solidFill>
                  <a:srgbClr val="EF7D1D"/>
                </a:solidFill>
                <a:latin typeface="Source Code Pro Semibold" charset="0"/>
                <a:ea typeface="Source Code Pro Semibold" charset="0"/>
                <a:cs typeface="Source Code Pro Semibold" charset="0"/>
              </a:endParaRPr>
            </a:p>
          </p:txBody>
        </p:sp>
        <p:cxnSp>
          <p:nvCxnSpPr>
            <p:cNvPr id="16" name="Gerade Verbindung 10"/>
            <p:cNvCxnSpPr/>
            <p:nvPr/>
          </p:nvCxnSpPr>
          <p:spPr>
            <a:xfrm flipV="1">
              <a:off x="6053923" y="2470037"/>
              <a:ext cx="0" cy="400957"/>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a:off x="5883122" y="2670516"/>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8" name="Gerade Verbindung 10"/>
            <p:cNvCxnSpPr/>
            <p:nvPr/>
          </p:nvCxnSpPr>
          <p:spPr>
            <a:xfrm flipH="1" flipV="1">
              <a:off x="3664303" y="2375310"/>
              <a:ext cx="2560423" cy="12482"/>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9" name="Gerade Verbindung 10"/>
            <p:cNvCxnSpPr/>
            <p:nvPr/>
          </p:nvCxnSpPr>
          <p:spPr>
            <a:xfrm flipH="1">
              <a:off x="3664302" y="5412033"/>
              <a:ext cx="2560422"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4" name="Gerade Verbindung 10"/>
            <p:cNvCxnSpPr/>
            <p:nvPr/>
          </p:nvCxnSpPr>
          <p:spPr>
            <a:xfrm>
              <a:off x="6053923" y="2470037"/>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5" name="Gerade Verbindung 10"/>
            <p:cNvCxnSpPr/>
            <p:nvPr/>
          </p:nvCxnSpPr>
          <p:spPr>
            <a:xfrm>
              <a:off x="6053923" y="2870995"/>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pic>
          <p:nvPicPr>
            <p:cNvPr id="26" name="Bild 25"/>
            <p:cNvPicPr>
              <a:picLocks noChangeAspect="1"/>
            </p:cNvPicPr>
            <p:nvPr/>
          </p:nvPicPr>
          <p:blipFill>
            <a:blip r:embed="rId3"/>
            <a:stretch>
              <a:fillRect/>
            </a:stretch>
          </p:blipFill>
          <p:spPr>
            <a:xfrm>
              <a:off x="6282193" y="2390940"/>
              <a:ext cx="3225072" cy="3021093"/>
            </a:xfrm>
            <a:prstGeom prst="rect">
              <a:avLst/>
            </a:prstGeom>
          </p:spPr>
        </p:pic>
        <p:sp>
          <p:nvSpPr>
            <p:cNvPr id="27" name="Rechteck 26"/>
            <p:cNvSpPr/>
            <p:nvPr/>
          </p:nvSpPr>
          <p:spPr>
            <a:xfrm>
              <a:off x="6435501" y="251479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28" name="Gerader Verbinder 21"/>
            <p:cNvCxnSpPr/>
            <p:nvPr/>
          </p:nvCxnSpPr>
          <p:spPr>
            <a:xfrm flipH="1" flipV="1">
              <a:off x="6775838" y="2012206"/>
              <a:ext cx="1" cy="502591"/>
            </a:xfrm>
            <a:prstGeom prst="line">
              <a:avLst/>
            </a:prstGeom>
            <a:ln w="19050">
              <a:solidFill>
                <a:srgbClr val="EF7D1D"/>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7" name="Rechteck 6"/>
          <p:cNvSpPr/>
          <p:nvPr/>
        </p:nvSpPr>
        <p:spPr>
          <a:xfrm>
            <a:off x="5850569" y="2870994"/>
            <a:ext cx="3415351" cy="2625566"/>
          </a:xfrm>
          <a:prstGeom prst="rect">
            <a:avLst/>
          </a:prstGeom>
          <a:solidFill>
            <a:srgbClr val="D4EBE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332080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pc="100" dirty="0" smtClean="0"/>
              <a:t>http://</a:t>
            </a:r>
            <a:r>
              <a:rPr lang="de-DE" spc="100" dirty="0" err="1" smtClean="0"/>
              <a:t>reactbuch.de</a:t>
            </a:r>
            <a:endParaRPr lang="de-DE" spc="100" dirty="0"/>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7216" y="943120"/>
            <a:ext cx="2711568" cy="3939886"/>
          </a:xfrm>
          <a:prstGeom prst="rect">
            <a:avLst/>
          </a:prstGeom>
          <a:ln>
            <a:solidFill>
              <a:srgbClr val="36544F"/>
            </a:solidFill>
          </a:ln>
          <a:effectLst>
            <a:outerShdw blurRad="50800" dist="88900" dir="2700000" algn="tl" rotWithShape="0">
              <a:srgbClr val="025249">
                <a:alpha val="40000"/>
              </a:srgbClr>
            </a:outerShdw>
          </a:effectLst>
        </p:spPr>
      </p:pic>
    </p:spTree>
    <p:extLst>
      <p:ext uri="{BB962C8B-B14F-4D97-AF65-F5344CB8AC3E}">
        <p14:creationId xmlns:p14="http://schemas.microsoft.com/office/powerpoint/2010/main" val="4562130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a:t>
            </a:r>
            <a:r>
              <a:rPr lang="en-US"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a:solidFill>
                  <a:srgbClr val="EF7D1D"/>
                </a:solidFill>
                <a:latin typeface="Source Code Pro" charset="0"/>
                <a:ea typeface="Source Code Pro" charset="0"/>
                <a:cs typeface="Source Code Pro" charset="0"/>
              </a:rPr>
              <a:t>value={</a:t>
            </a:r>
            <a:r>
              <a:rPr lang="en-US" sz="1463" dirty="0" err="1">
                <a:solidFill>
                  <a:srgbClr val="EF7D1D"/>
                </a:solidFill>
                <a:latin typeface="Source Code Pro" charset="0"/>
                <a:ea typeface="Source Code Pro" charset="0"/>
                <a:cs typeface="Source Code Pro" charset="0"/>
              </a:rPr>
              <a:t>this.state.password</a:t>
            </a:r>
            <a:r>
              <a:rPr lang="en-US" sz="1463" dirty="0">
                <a:solidFill>
                  <a:srgbClr val="EF7D1D"/>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EF7D1D"/>
                </a:solidFill>
                <a:latin typeface="Source Code Pro" charset="0"/>
                <a:ea typeface="Source Code Pro" charset="0"/>
                <a:cs typeface="Source Code Pro" charset="0"/>
              </a:rPr>
              <a:t>onChange</a:t>
            </a:r>
            <a:r>
              <a:rPr lang="en-US" sz="1463" dirty="0">
                <a:solidFill>
                  <a:srgbClr val="EF7D1D"/>
                </a:solidFill>
                <a:latin typeface="Source Code Pro" charset="0"/>
                <a:ea typeface="Source Code Pro" charset="0"/>
                <a:cs typeface="Source Code Pro" charset="0"/>
              </a:rPr>
              <a:t>={e=&gt;</a:t>
            </a:r>
            <a:r>
              <a:rPr lang="en-US" sz="1463" dirty="0" err="1">
                <a:solidFill>
                  <a:srgbClr val="EF7D1D"/>
                </a:solidFill>
                <a:latin typeface="Source Code Pro" charset="0"/>
                <a:ea typeface="Source Code Pro" charset="0"/>
                <a:cs typeface="Source Code Pro" charset="0"/>
              </a:rPr>
              <a:t>this.onPasswordChange</a:t>
            </a:r>
            <a:r>
              <a:rPr lang="en-US" sz="1463" dirty="0">
                <a:solidFill>
                  <a:srgbClr val="EF7D1D"/>
                </a:solidFill>
                <a:latin typeface="Source Code Pro" charset="0"/>
                <a:ea typeface="Source Code Pro" charset="0"/>
                <a:cs typeface="Source Code Pro" charset="0"/>
              </a:rPr>
              <a:t>(</a:t>
            </a:r>
            <a:r>
              <a:rPr lang="en-US" sz="1463" dirty="0" err="1">
                <a:solidFill>
                  <a:srgbClr val="EF7D1D"/>
                </a:solidFill>
                <a:latin typeface="Source Code Pro" charset="0"/>
                <a:ea typeface="Source Code Pro" charset="0"/>
                <a:cs typeface="Source Code Pro" charset="0"/>
              </a:rPr>
              <a:t>e.target.value</a:t>
            </a:r>
            <a:r>
              <a:rPr lang="en-US" sz="1463" dirty="0">
                <a:solidFill>
                  <a:srgbClr val="EF7D1D"/>
                </a:solidFill>
                <a:latin typeface="Source Code Pro" charset="0"/>
                <a:ea typeface="Source Code Pro" charset="0"/>
                <a:cs typeface="Source Code Pro" charset="0"/>
              </a:rPr>
              <a: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this.setState</a:t>
            </a:r>
            <a:r>
              <a:rPr lang="en-US" sz="1463" dirty="0">
                <a:solidFill>
                  <a:srgbClr val="025249"/>
                </a:solidFill>
                <a:latin typeface="Source Code Pro" charset="0"/>
                <a:ea typeface="Source Code Pro" charset="0"/>
                <a:cs typeface="Source Code Pro" charset="0"/>
              </a:rPr>
              <a:t>({password: </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2. Event </a:t>
            </a:r>
            <a:r>
              <a:rPr lang="de-DE" sz="1400" b="1" dirty="0" err="1">
                <a:solidFill>
                  <a:srgbClr val="025249"/>
                </a:solidFill>
                <a:latin typeface="Source Sans Pro Semibold" charset="0"/>
                <a:ea typeface="Source Sans Pro Semibold" charset="0"/>
                <a:cs typeface="Source Sans Pro Semibold" charset="0"/>
              </a:rPr>
              <a:t>Listener</a:t>
            </a:r>
            <a:endParaRPr lang="de-DE" sz="14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6021634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a:solidFill>
                  <a:srgbClr val="025249"/>
                </a:solidFill>
                <a:latin typeface="Source Code Pro" charset="0"/>
                <a:ea typeface="Source Code Pro" charset="0"/>
                <a:cs typeface="Source Code Pro" charset="0"/>
              </a:rPr>
              <a:t>this.state.password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onChange</a:t>
            </a:r>
            <a:r>
              <a:rPr lang="en-US" sz="1463" dirty="0">
                <a:solidFill>
                  <a:srgbClr val="025249"/>
                </a:solidFill>
                <a:latin typeface="Source Code Pro" charset="0"/>
                <a:ea typeface="Source Code Pro" charset="0"/>
                <a:cs typeface="Source Code Pro" charset="0"/>
              </a:rPr>
              <a:t>={e=&gt;</a:t>
            </a:r>
            <a:r>
              <a:rPr lang="en-US" sz="1463" dirty="0" err="1">
                <a:solidFill>
                  <a:srgbClr val="025249"/>
                </a:solidFill>
                <a:latin typeface="Source Code Pro" charset="0"/>
                <a:ea typeface="Source Code Pro" charset="0"/>
                <a:cs typeface="Source Code Pro" charset="0"/>
              </a:rPr>
              <a:t>this.onPasswordChange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e.target.value</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this.</a:t>
            </a:r>
            <a:r>
              <a:rPr lang="en-US" sz="1463" dirty="0" err="1">
                <a:solidFill>
                  <a:srgbClr val="EF7D1D"/>
                </a:solidFill>
                <a:latin typeface="Source Code Pro" charset="0"/>
                <a:ea typeface="Source Code Pro" charset="0"/>
                <a:cs typeface="Source Code Pro" charset="0"/>
              </a:rPr>
              <a:t>setState</a:t>
            </a:r>
            <a:r>
              <a:rPr lang="en-US" sz="1463" dirty="0">
                <a:solidFill>
                  <a:srgbClr val="025249"/>
                </a:solidFill>
                <a:latin typeface="Source Code Pro" charset="0"/>
                <a:ea typeface="Source Code Pro" charset="0"/>
                <a:cs typeface="Source Code Pro" charset="0"/>
              </a:rPr>
              <a:t>({password: </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2. Event </a:t>
            </a:r>
            <a:r>
              <a:rPr lang="de-DE" sz="1400" b="1" dirty="0" err="1">
                <a:solidFill>
                  <a:srgbClr val="025249"/>
                </a:solidFill>
                <a:latin typeface="Source Sans Pro Semibold" charset="0"/>
                <a:ea typeface="Source Sans Pro Semibold" charset="0"/>
                <a:cs typeface="Source Sans Pro Semibold" charset="0"/>
              </a:rPr>
              <a:t>Listener</a:t>
            </a:r>
            <a:endParaRPr lang="de-DE" sz="1400" b="1" dirty="0">
              <a:solidFill>
                <a:srgbClr val="025249"/>
              </a:solidFill>
              <a:latin typeface="Source Sans Pro Semibold" charset="0"/>
              <a:ea typeface="Source Sans Pro Semibold" charset="0"/>
              <a:cs typeface="Source Sans Pro Semibold" charset="0"/>
            </a:endParaRPr>
          </a:p>
        </p:txBody>
      </p:sp>
      <p:sp>
        <p:nvSpPr>
          <p:cNvPr id="33" name="Rechteck 32"/>
          <p:cNvSpPr/>
          <p:nvPr/>
        </p:nvSpPr>
        <p:spPr>
          <a:xfrm>
            <a:off x="172497" y="5203369"/>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3. Zustand neu setzen</a:t>
            </a:r>
          </a:p>
        </p:txBody>
      </p:sp>
      <p:cxnSp>
        <p:nvCxnSpPr>
          <p:cNvPr id="38" name="Gerade Verbindung 37"/>
          <p:cNvCxnSpPr/>
          <p:nvPr/>
        </p:nvCxnSpPr>
        <p:spPr>
          <a:xfrm>
            <a:off x="8063484" y="5594907"/>
            <a:ext cx="1557719" cy="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9621203" y="2724757"/>
            <a:ext cx="0" cy="287015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nvCxnSpPr>
        <p:spPr>
          <a:xfrm>
            <a:off x="5655088" y="2713982"/>
            <a:ext cx="3966115" cy="0"/>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useBgFill="1">
        <p:nvSpPr>
          <p:cNvPr id="48" name="Rechteck 47"/>
          <p:cNvSpPr/>
          <p:nvPr/>
        </p:nvSpPr>
        <p:spPr>
          <a:xfrm>
            <a:off x="8192262" y="2576445"/>
            <a:ext cx="1159860" cy="292388"/>
          </a:xfrm>
          <a:prstGeom prst="rect">
            <a:avLst/>
          </a:prstGeom>
          <a:ln>
            <a:solidFill>
              <a:srgbClr val="EF7D1D"/>
            </a:solidFill>
          </a:ln>
        </p:spPr>
        <p:txBody>
          <a:bodyPr wrap="square">
            <a:spAutoFit/>
          </a:bodyPr>
          <a:lstStyle/>
          <a:p>
            <a:pPr algn="ctr"/>
            <a:r>
              <a:rPr lang="de-DE" sz="1300" b="1" dirty="0">
                <a:solidFill>
                  <a:srgbClr val="EF7D1D"/>
                </a:solidFill>
                <a:latin typeface="Source Sans Pro Semibold" charset="0"/>
                <a:ea typeface="Source Sans Pro Semibold" charset="0"/>
                <a:cs typeface="Source Sans Pro Semibold" charset="0"/>
              </a:rPr>
              <a:t>Neu rendern</a:t>
            </a:r>
          </a:p>
        </p:txBody>
      </p:sp>
      <p:cxnSp>
        <p:nvCxnSpPr>
          <p:cNvPr id="22" name="Gerade Verbindung 21"/>
          <p:cNvCxnSpPr/>
          <p:nvPr/>
        </p:nvCxnSpPr>
        <p:spPr>
          <a:xfrm>
            <a:off x="5655088" y="3953986"/>
            <a:ext cx="0" cy="1166654"/>
          </a:xfrm>
          <a:prstGeom prst="line">
            <a:avLst/>
          </a:prstGeom>
          <a:ln w="25400">
            <a:solidFill>
              <a:srgbClr val="EF7D1D"/>
            </a:solidFill>
            <a:prstDash val="dash"/>
            <a:headEnd type="none" w="lg" len="med"/>
            <a:tailEnd type="triangle" w="lg" len="lg"/>
          </a:ln>
        </p:spPr>
        <p:style>
          <a:lnRef idx="1">
            <a:schemeClr val="accent1"/>
          </a:lnRef>
          <a:fillRef idx="0">
            <a:schemeClr val="accent1"/>
          </a:fillRef>
          <a:effectRef idx="0">
            <a:schemeClr val="accent1"/>
          </a:effectRef>
          <a:fontRef idx="minor">
            <a:schemeClr val="tx1"/>
          </a:fontRef>
        </p:style>
      </p:cxnSp>
      <p:sp useBgFill="1">
        <p:nvSpPr>
          <p:cNvPr id="24" name="Rechteck 23"/>
          <p:cNvSpPr/>
          <p:nvPr/>
        </p:nvSpPr>
        <p:spPr>
          <a:xfrm>
            <a:off x="5075158" y="4293995"/>
            <a:ext cx="1159860" cy="292388"/>
          </a:xfrm>
          <a:prstGeom prst="rect">
            <a:avLst/>
          </a:prstGeom>
          <a:ln>
            <a:solidFill>
              <a:srgbClr val="EF7D1D"/>
            </a:solidFill>
          </a:ln>
        </p:spPr>
        <p:txBody>
          <a:bodyPr wrap="square">
            <a:spAutoFit/>
          </a:bodyPr>
          <a:lstStyle/>
          <a:p>
            <a:pPr algn="ctr"/>
            <a:r>
              <a:rPr lang="de-DE" sz="1300" b="1" dirty="0" smtClean="0">
                <a:solidFill>
                  <a:srgbClr val="EF7D1D"/>
                </a:solidFill>
                <a:latin typeface="Source Sans Pro Semibold" charset="0"/>
                <a:ea typeface="Source Sans Pro Semibold" charset="0"/>
                <a:cs typeface="Source Sans Pro Semibold" charset="0"/>
              </a:rPr>
              <a:t>Event</a:t>
            </a:r>
            <a:endParaRPr lang="de-DE" sz="13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43621226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&amp; Rendering</a:t>
            </a:r>
            <a:endParaRPr lang="de-DE" dirty="0"/>
          </a:p>
        </p:txBody>
      </p:sp>
      <p:sp>
        <p:nvSpPr>
          <p:cNvPr id="4" name="Inhaltsplatzhalter 6"/>
          <p:cNvSpPr txBox="1">
            <a:spLocks/>
          </p:cNvSpPr>
          <p:nvPr/>
        </p:nvSpPr>
        <p:spPr>
          <a:xfrm>
            <a:off x="138410" y="3597841"/>
            <a:ext cx="1093319" cy="344318"/>
          </a:xfrm>
          <a:prstGeom prst="rect">
            <a:avLst/>
          </a:prstGeom>
        </p:spPr>
        <p:txBody>
          <a:bodyPr vert="horz" lIns="0" tIns="0" rIns="0" bIns="0" rtlCol="0">
            <a:normAutofit fontScale="925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300" b="1" spc="41" dirty="0" err="1">
                <a:solidFill>
                  <a:srgbClr val="EF7D1D"/>
                </a:solidFill>
                <a:latin typeface="Source Sans Pro Semibold" charset="0"/>
                <a:ea typeface="Source Sans Pro Semibold" charset="0"/>
                <a:cs typeface="Source Sans Pro Semibold" charset="0"/>
              </a:rPr>
              <a:t>PasswordForm</a:t>
            </a:r>
            <a:endParaRPr lang="de-DE" sz="1138" b="1" spc="41" dirty="0">
              <a:solidFill>
                <a:srgbClr val="EF7D1D"/>
              </a:solidFill>
              <a:latin typeface="Source Sans Pro Semibold" charset="0"/>
              <a:ea typeface="Source Sans Pro Semibold" charset="0"/>
              <a:cs typeface="Source Sans Pro Semibold" charset="0"/>
            </a:endParaRPr>
          </a:p>
        </p:txBody>
      </p:sp>
      <p:cxnSp>
        <p:nvCxnSpPr>
          <p:cNvPr id="5" name="Gerade Verbindung 10"/>
          <p:cNvCxnSpPr/>
          <p:nvPr/>
        </p:nvCxnSpPr>
        <p:spPr>
          <a:xfrm flipH="1">
            <a:off x="1271029" y="3723179"/>
            <a:ext cx="362544" cy="0"/>
          </a:xfrm>
          <a:prstGeom prst="line">
            <a:avLst/>
          </a:prstGeom>
          <a:ln w="2540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6" name="Gerade Verbindung 10"/>
          <p:cNvCxnSpPr/>
          <p:nvPr/>
        </p:nvCxnSpPr>
        <p:spPr>
          <a:xfrm flipV="1">
            <a:off x="1633573" y="2339837"/>
            <a:ext cx="0" cy="3024240"/>
          </a:xfrm>
          <a:prstGeom prst="line">
            <a:avLst/>
          </a:prstGeom>
          <a:ln w="2540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7" name="Inhaltsplatzhalter 6"/>
          <p:cNvSpPr txBox="1">
            <a:spLocks/>
          </p:cNvSpPr>
          <p:nvPr/>
        </p:nvSpPr>
        <p:spPr>
          <a:xfrm>
            <a:off x="1732632" y="3504606"/>
            <a:ext cx="1036879" cy="428535"/>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138" spc="41" dirty="0" err="1">
                <a:solidFill>
                  <a:srgbClr val="41719C"/>
                </a:solidFill>
                <a:latin typeface="Source Sans Pro" charset="0"/>
                <a:ea typeface="Source Sans Pro" charset="0"/>
                <a:cs typeface="Source Sans Pro" charset="0"/>
              </a:rPr>
              <a:t>CheckLabelList</a:t>
            </a:r>
            <a:endParaRPr lang="de-DE" sz="1138" spc="41" dirty="0">
              <a:solidFill>
                <a:srgbClr val="41719C"/>
              </a:solidFill>
              <a:latin typeface="Source Sans Pro" charset="0"/>
              <a:ea typeface="Source Sans Pro" charset="0"/>
              <a:cs typeface="Source Sans Pro" charset="0"/>
            </a:endParaRPr>
          </a:p>
        </p:txBody>
      </p:sp>
      <p:cxnSp>
        <p:nvCxnSpPr>
          <p:cNvPr id="8" name="Gerade Verbindung 10"/>
          <p:cNvCxnSpPr/>
          <p:nvPr/>
        </p:nvCxnSpPr>
        <p:spPr>
          <a:xfrm flipV="1">
            <a:off x="2940312" y="2988211"/>
            <a:ext cx="0" cy="1201225"/>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9" name="Gerade Verbindung 10"/>
          <p:cNvCxnSpPr/>
          <p:nvPr/>
        </p:nvCxnSpPr>
        <p:spPr>
          <a:xfrm>
            <a:off x="2769512" y="3596429"/>
            <a:ext cx="170801" cy="0"/>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10" name="Inhaltsplatzhalter 6"/>
          <p:cNvSpPr txBox="1">
            <a:spLocks/>
          </p:cNvSpPr>
          <p:nvPr/>
        </p:nvSpPr>
        <p:spPr>
          <a:xfrm>
            <a:off x="450941" y="4049636"/>
            <a:ext cx="468255" cy="271099"/>
          </a:xfrm>
          <a:prstGeom prst="rect">
            <a:avLst/>
          </a:prstGeom>
          <a:noFill/>
          <a:ln>
            <a:solidFill>
              <a:srgbClr val="EF7D1D"/>
            </a:solidFill>
          </a:ln>
        </p:spPr>
        <p:txBody>
          <a:bodyPr vert="horz" lIns="0" tIns="0" rIns="0" bIns="0" rtlCol="0" anchor="ctr" anchorCtr="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de-DE" sz="1138" b="1" spc="41" dirty="0" err="1">
                <a:solidFill>
                  <a:srgbClr val="EF7D1D"/>
                </a:solidFill>
                <a:latin typeface="Source Sans Pro Semibold" charset="0"/>
                <a:ea typeface="Source Sans Pro Semibold" charset="0"/>
                <a:cs typeface="Source Sans Pro Semibold" charset="0"/>
              </a:rPr>
              <a:t>state</a:t>
            </a:r>
            <a:endParaRPr lang="de-DE" sz="1138" b="1" spc="41" dirty="0">
              <a:solidFill>
                <a:srgbClr val="EF7D1D"/>
              </a:solidFill>
              <a:latin typeface="Source Sans Pro Semibold" charset="0"/>
              <a:ea typeface="Source Sans Pro Semibold" charset="0"/>
              <a:cs typeface="Source Sans Pro Semibold" charset="0"/>
            </a:endParaRPr>
          </a:p>
        </p:txBody>
      </p:sp>
      <p:sp>
        <p:nvSpPr>
          <p:cNvPr id="11" name="Inhaltsplatzhalter 6"/>
          <p:cNvSpPr txBox="1">
            <a:spLocks/>
          </p:cNvSpPr>
          <p:nvPr/>
        </p:nvSpPr>
        <p:spPr>
          <a:xfrm>
            <a:off x="3047822" y="3246791"/>
            <a:ext cx="811083" cy="189100"/>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138" spc="41" dirty="0" err="1">
                <a:solidFill>
                  <a:srgbClr val="41719C"/>
                </a:solidFill>
                <a:latin typeface="Source Sans Pro" charset="0"/>
                <a:ea typeface="Source Sans Pro" charset="0"/>
                <a:cs typeface="Source Sans Pro" charset="0"/>
              </a:rPr>
              <a:t>CheckLabel</a:t>
            </a:r>
            <a:endParaRPr lang="de-DE" sz="1138" spc="41" dirty="0">
              <a:solidFill>
                <a:srgbClr val="41719C"/>
              </a:solidFill>
              <a:latin typeface="Source Sans Pro" charset="0"/>
              <a:ea typeface="Source Sans Pro" charset="0"/>
              <a:cs typeface="Source Sans Pro" charset="0"/>
            </a:endParaRPr>
          </a:p>
        </p:txBody>
      </p:sp>
      <p:cxnSp>
        <p:nvCxnSpPr>
          <p:cNvPr id="13" name="Gerade Verbindung 12"/>
          <p:cNvCxnSpPr/>
          <p:nvPr/>
        </p:nvCxnSpPr>
        <p:spPr>
          <a:xfrm flipV="1">
            <a:off x="4023193" y="3242454"/>
            <a:ext cx="0" cy="201484"/>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a:off x="3852392" y="3343196"/>
            <a:ext cx="170801" cy="0"/>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15" name="Inhaltsplatzhalter 6"/>
          <p:cNvSpPr txBox="1">
            <a:spLocks/>
          </p:cNvSpPr>
          <p:nvPr/>
        </p:nvSpPr>
        <p:spPr>
          <a:xfrm>
            <a:off x="3269384" y="2547266"/>
            <a:ext cx="533951" cy="189100"/>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138" spc="41" dirty="0" err="1">
                <a:solidFill>
                  <a:srgbClr val="41719C"/>
                </a:solidFill>
                <a:latin typeface="Source Sans Pro" charset="0"/>
                <a:ea typeface="Source Sans Pro" charset="0"/>
                <a:cs typeface="Source Sans Pro" charset="0"/>
              </a:rPr>
              <a:t>input</a:t>
            </a:r>
            <a:endParaRPr lang="de-DE" sz="1138" spc="41" dirty="0">
              <a:solidFill>
                <a:srgbClr val="41719C"/>
              </a:solidFill>
              <a:latin typeface="Source Sans Pro" charset="0"/>
              <a:ea typeface="Source Sans Pro" charset="0"/>
              <a:cs typeface="Source Sans Pro" charset="0"/>
            </a:endParaRPr>
          </a:p>
        </p:txBody>
      </p:sp>
      <p:cxnSp>
        <p:nvCxnSpPr>
          <p:cNvPr id="16" name="Gerade Verbindung 10"/>
          <p:cNvCxnSpPr/>
          <p:nvPr/>
        </p:nvCxnSpPr>
        <p:spPr>
          <a:xfrm flipV="1">
            <a:off x="4023193" y="2420507"/>
            <a:ext cx="0" cy="400957"/>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a:off x="3852392" y="2620986"/>
            <a:ext cx="170801" cy="0"/>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8" name="Gerade Verbindung 10"/>
          <p:cNvCxnSpPr/>
          <p:nvPr/>
        </p:nvCxnSpPr>
        <p:spPr>
          <a:xfrm flipH="1" flipV="1">
            <a:off x="1633573" y="2325780"/>
            <a:ext cx="2560423" cy="12482"/>
          </a:xfrm>
          <a:prstGeom prst="line">
            <a:avLst/>
          </a:prstGeom>
          <a:ln w="2540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9" name="Gerade Verbindung 10"/>
          <p:cNvCxnSpPr/>
          <p:nvPr/>
        </p:nvCxnSpPr>
        <p:spPr>
          <a:xfrm flipH="1">
            <a:off x="1633572" y="5362503"/>
            <a:ext cx="2560422" cy="0"/>
          </a:xfrm>
          <a:prstGeom prst="line">
            <a:avLst/>
          </a:prstGeom>
          <a:ln w="2540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0" name="Gerade Verbindung 10"/>
          <p:cNvCxnSpPr/>
          <p:nvPr/>
        </p:nvCxnSpPr>
        <p:spPr>
          <a:xfrm>
            <a:off x="2940312" y="2988211"/>
            <a:ext cx="1230681" cy="0"/>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1" name="Gerade Verbindung 10"/>
          <p:cNvCxnSpPr/>
          <p:nvPr/>
        </p:nvCxnSpPr>
        <p:spPr>
          <a:xfrm flipV="1">
            <a:off x="2940312" y="4185186"/>
            <a:ext cx="1230681" cy="4250"/>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2" name="Gerade Verbindung 10"/>
          <p:cNvCxnSpPr/>
          <p:nvPr/>
        </p:nvCxnSpPr>
        <p:spPr>
          <a:xfrm>
            <a:off x="4023193" y="3437924"/>
            <a:ext cx="170801" cy="0"/>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3" name="Gerade Verbindung 10"/>
          <p:cNvCxnSpPr/>
          <p:nvPr/>
        </p:nvCxnSpPr>
        <p:spPr>
          <a:xfrm>
            <a:off x="4023193" y="3242336"/>
            <a:ext cx="170801" cy="0"/>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4" name="Gerade Verbindung 10"/>
          <p:cNvCxnSpPr/>
          <p:nvPr/>
        </p:nvCxnSpPr>
        <p:spPr>
          <a:xfrm>
            <a:off x="4023193" y="2420507"/>
            <a:ext cx="170801" cy="0"/>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5" name="Gerade Verbindung 10"/>
          <p:cNvCxnSpPr/>
          <p:nvPr/>
        </p:nvCxnSpPr>
        <p:spPr>
          <a:xfrm>
            <a:off x="4023193" y="2821465"/>
            <a:ext cx="170801" cy="0"/>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pic>
        <p:nvPicPr>
          <p:cNvPr id="26" name="Bild 25"/>
          <p:cNvPicPr>
            <a:picLocks noChangeAspect="1"/>
          </p:cNvPicPr>
          <p:nvPr/>
        </p:nvPicPr>
        <p:blipFill>
          <a:blip r:embed="rId3"/>
          <a:stretch>
            <a:fillRect/>
          </a:stretch>
        </p:blipFill>
        <p:spPr>
          <a:xfrm>
            <a:off x="4251463" y="2341410"/>
            <a:ext cx="3225072" cy="3021093"/>
          </a:xfrm>
          <a:prstGeom prst="rect">
            <a:avLst/>
          </a:prstGeom>
        </p:spPr>
      </p:pic>
      <p:sp>
        <p:nvSpPr>
          <p:cNvPr id="27" name="Rechteck 26"/>
          <p:cNvSpPr/>
          <p:nvPr/>
        </p:nvSpPr>
        <p:spPr>
          <a:xfrm>
            <a:off x="4404771" y="246526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28" name="Gerader Verbinder 21"/>
          <p:cNvCxnSpPr/>
          <p:nvPr/>
        </p:nvCxnSpPr>
        <p:spPr>
          <a:xfrm flipV="1">
            <a:off x="685068" y="3833192"/>
            <a:ext cx="9906" cy="217933"/>
          </a:xfrm>
          <a:prstGeom prst="line">
            <a:avLst/>
          </a:prstGeom>
          <a:ln w="15240">
            <a:solidFill>
              <a:srgbClr val="EF7D1D"/>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2" name="Gerade Verbindung 11"/>
          <p:cNvCxnSpPr/>
          <p:nvPr/>
        </p:nvCxnSpPr>
        <p:spPr>
          <a:xfrm>
            <a:off x="7617714" y="2613456"/>
            <a:ext cx="822198" cy="0"/>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nvCxnSpPr>
        <p:spPr>
          <a:xfrm>
            <a:off x="8439912" y="2613456"/>
            <a:ext cx="0" cy="2497088"/>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nvCxnSpPr>
        <p:spPr>
          <a:xfrm>
            <a:off x="7617714" y="5110544"/>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nvCxnSpPr>
        <p:spPr>
          <a:xfrm>
            <a:off x="7617714" y="4521137"/>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nvCxnSpPr>
        <p:spPr>
          <a:xfrm>
            <a:off x="7617714" y="3089720"/>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7617714" y="3353102"/>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nvCxnSpPr>
        <p:spPr>
          <a:xfrm>
            <a:off x="7617714" y="3616241"/>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nvCxnSpPr>
        <p:spPr>
          <a:xfrm>
            <a:off x="7617714" y="3894928"/>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nvCxnSpPr>
        <p:spPr>
          <a:xfrm>
            <a:off x="7617714" y="4185186"/>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45" name="Inhaltsplatzhalter 6"/>
          <p:cNvSpPr txBox="1">
            <a:spLocks/>
          </p:cNvSpPr>
          <p:nvPr/>
        </p:nvSpPr>
        <p:spPr>
          <a:xfrm>
            <a:off x="7629842" y="2353746"/>
            <a:ext cx="1093319"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b="1" spc="41" dirty="0" err="1">
                <a:solidFill>
                  <a:srgbClr val="025249"/>
                </a:solidFill>
                <a:latin typeface="Source Sans Pro Semibold" charset="0"/>
                <a:ea typeface="Source Sans Pro Semibold" charset="0"/>
                <a:cs typeface="Source Sans Pro Semibold" charset="0"/>
              </a:rPr>
              <a:t>beeinflußt</a:t>
            </a:r>
            <a:endParaRPr lang="de-DE" sz="1138" b="1" spc="41" dirty="0">
              <a:solidFill>
                <a:srgbClr val="025249"/>
              </a:solidFill>
              <a:latin typeface="Source Sans Pro Semibold" charset="0"/>
              <a:ea typeface="Source Sans Pro Semibold" charset="0"/>
              <a:cs typeface="Source Sans Pro Semibold" charset="0"/>
            </a:endParaRPr>
          </a:p>
        </p:txBody>
      </p:sp>
      <p:sp>
        <p:nvSpPr>
          <p:cNvPr id="37" name="Textfeld 36"/>
          <p:cNvSpPr txBox="1"/>
          <p:nvPr/>
        </p:nvSpPr>
        <p:spPr>
          <a:xfrm>
            <a:off x="0" y="786698"/>
            <a:ext cx="9906000" cy="617477"/>
          </a:xfrm>
          <a:prstGeom prst="rect">
            <a:avLst/>
          </a:prstGeom>
          <a:noFill/>
        </p:spPr>
        <p:txBody>
          <a:bodyPr wrap="square" rtlCol="0">
            <a:spAutoFit/>
          </a:bodyPr>
          <a:lstStyle/>
          <a:p>
            <a:pPr algn="ctr">
              <a:lnSpc>
                <a:spcPct val="150000"/>
              </a:lnSpc>
            </a:pPr>
            <a:r>
              <a:rPr lang="de-DE" sz="2275" b="1" dirty="0" smtClean="0">
                <a:solidFill>
                  <a:srgbClr val="025249"/>
                </a:solidFill>
                <a:latin typeface="Source Sans Pro Semibold" charset="0"/>
                <a:ea typeface="Source Sans Pro Semibold" charset="0"/>
                <a:cs typeface="Source Sans Pro Semibold" charset="0"/>
              </a:rPr>
              <a:t>Beispiel: Password Formular</a:t>
            </a: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5350331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„Klassische“ Observer Lösung</a:t>
            </a:r>
            <a:endParaRPr lang="de-DE" dirty="0"/>
          </a:p>
        </p:txBody>
      </p:sp>
      <p:pic>
        <p:nvPicPr>
          <p:cNvPr id="34" name="Bild 33"/>
          <p:cNvPicPr>
            <a:picLocks noChangeAspect="1"/>
          </p:cNvPicPr>
          <p:nvPr/>
        </p:nvPicPr>
        <p:blipFill>
          <a:blip r:embed="rId3"/>
          <a:stretch>
            <a:fillRect/>
          </a:stretch>
        </p:blipFill>
        <p:spPr>
          <a:xfrm>
            <a:off x="1858852" y="4589562"/>
            <a:ext cx="6188296" cy="2087033"/>
          </a:xfrm>
          <a:prstGeom prst="rect">
            <a:avLst/>
          </a:prstGeom>
        </p:spPr>
      </p:pic>
      <p:sp>
        <p:nvSpPr>
          <p:cNvPr id="35" name="Textfeld 34"/>
          <p:cNvSpPr txBox="1"/>
          <p:nvPr/>
        </p:nvSpPr>
        <p:spPr>
          <a:xfrm>
            <a:off x="487931" y="1169989"/>
            <a:ext cx="6521978" cy="3768339"/>
          </a:xfrm>
          <a:prstGeom prst="rect">
            <a:avLst/>
          </a:prstGeom>
          <a:noFill/>
        </p:spPr>
        <p:txBody>
          <a:bodyPr wrap="none" rtlCol="0">
            <a:spAutoFit/>
          </a:bodyPr>
          <a:lstStyle/>
          <a:p>
            <a:pPr>
              <a:lnSpc>
                <a:spcPct val="150000"/>
              </a:lnSpc>
            </a:pPr>
            <a:r>
              <a:rPr lang="de-DE" sz="2275" b="1" dirty="0" smtClean="0">
                <a:solidFill>
                  <a:srgbClr val="EF7D1D"/>
                </a:solidFill>
                <a:latin typeface="Source Sans Pro Semibold" charset="0"/>
                <a:ea typeface="Source Sans Pro Semibold" charset="0"/>
                <a:cs typeface="Source Sans Pro Semibold" charset="0"/>
              </a:rPr>
              <a:t>Verbinden von Model und View</a:t>
            </a:r>
            <a:endParaRPr lang="de-DE" sz="2275" b="1" dirty="0">
              <a:solidFill>
                <a:srgbClr val="EF7D1D"/>
              </a:solidFill>
              <a:latin typeface="Source Sans Pro Semibold" charset="0"/>
              <a:ea typeface="Source Sans Pro Semibold" charset="0"/>
              <a:cs typeface="Source Sans Pro Semibold" charset="0"/>
            </a:endParaRPr>
          </a:p>
          <a:p>
            <a:pPr marL="232172" indent="-232172">
              <a:lnSpc>
                <a:spcPct val="150000"/>
              </a:lnSpc>
              <a:buFont typeface="Arial" charset="0"/>
              <a:buChar char="•"/>
            </a:pPr>
            <a:r>
              <a:rPr lang="de-DE" sz="2275" dirty="0" smtClean="0">
                <a:solidFill>
                  <a:srgbClr val="025249"/>
                </a:solidFill>
                <a:latin typeface="Source Sans Pro" charset="0"/>
                <a:ea typeface="Source Sans Pro" charset="0"/>
                <a:cs typeface="Source Sans Pro" charset="0"/>
              </a:rPr>
              <a:t>Wann wird was gebunden?</a:t>
            </a:r>
          </a:p>
          <a:p>
            <a:pPr marL="232172" indent="-232172">
              <a:lnSpc>
                <a:spcPct val="150000"/>
              </a:lnSpc>
              <a:buFont typeface="Arial" charset="0"/>
              <a:buChar char="•"/>
            </a:pPr>
            <a:r>
              <a:rPr lang="de-DE" sz="2275" dirty="0" smtClean="0">
                <a:solidFill>
                  <a:srgbClr val="025249"/>
                </a:solidFill>
                <a:latin typeface="Source Sans Pro" charset="0"/>
                <a:ea typeface="Source Sans Pro" charset="0"/>
                <a:cs typeface="Source Sans Pro" charset="0"/>
              </a:rPr>
              <a:t>Wie genau funktioniert das Binding? </a:t>
            </a:r>
          </a:p>
          <a:p>
            <a:pPr marL="689372" lvl="1" indent="-232172">
              <a:lnSpc>
                <a:spcPct val="150000"/>
              </a:lnSpc>
              <a:buFont typeface="Arial" charset="0"/>
              <a:buChar char="•"/>
            </a:pPr>
            <a:r>
              <a:rPr lang="de-DE" sz="2275" dirty="0" smtClean="0">
                <a:solidFill>
                  <a:srgbClr val="025249"/>
                </a:solidFill>
                <a:latin typeface="Source Sans Pro" charset="0"/>
                <a:ea typeface="Source Sans Pro" charset="0"/>
                <a:cs typeface="Source Sans Pro" charset="0"/>
              </a:rPr>
              <a:t>Zum Beispiel: Element in Liste oder ganze Liste</a:t>
            </a:r>
          </a:p>
          <a:p>
            <a:pPr marL="342900" indent="-342900">
              <a:lnSpc>
                <a:spcPct val="150000"/>
              </a:lnSpc>
              <a:buFont typeface="Arial" charset="0"/>
              <a:buChar char="•"/>
            </a:pPr>
            <a:r>
              <a:rPr lang="de-DE" sz="2275" dirty="0" smtClean="0">
                <a:solidFill>
                  <a:srgbClr val="025249"/>
                </a:solidFill>
                <a:latin typeface="Source Sans Pro" charset="0"/>
                <a:ea typeface="Source Sans Pro" charset="0"/>
                <a:cs typeface="Source Sans Pro" charset="0"/>
              </a:rPr>
              <a:t>Reihenfolge von Events</a:t>
            </a:r>
          </a:p>
          <a:p>
            <a:pPr>
              <a:lnSpc>
                <a:spcPct val="150000"/>
              </a:lnSpc>
            </a:pPr>
            <a:r>
              <a:rPr lang="de-DE" sz="2275" dirty="0" smtClean="0">
                <a:solidFill>
                  <a:srgbClr val="025249"/>
                </a:solidFill>
                <a:latin typeface="Source Sans Pro" charset="0"/>
                <a:ea typeface="Source Sans Pro" charset="0"/>
                <a:cs typeface="Source Sans Pro" charset="0"/>
              </a:rPr>
              <a:t>Wird schnell </a:t>
            </a:r>
            <a:r>
              <a:rPr lang="de-DE" sz="2275" dirty="0" smtClean="0">
                <a:solidFill>
                  <a:srgbClr val="EF7D1D"/>
                </a:solidFill>
                <a:latin typeface="Source Sans Pro" charset="0"/>
                <a:ea typeface="Source Sans Pro" charset="0"/>
                <a:cs typeface="Source Sans Pro" charset="0"/>
              </a:rPr>
              <a:t>komplex, schwer zu durchschauen</a:t>
            </a:r>
          </a:p>
          <a:p>
            <a:pPr marL="342900" indent="-342900">
              <a:lnSpc>
                <a:spcPct val="150000"/>
              </a:lnSpc>
              <a:buFont typeface="Arial" charset="0"/>
              <a:buChar char="•"/>
            </a:pP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3993863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Ganz einfach: Alles rendern</a:t>
            </a:r>
            <a:endParaRPr lang="de-DE" dirty="0"/>
          </a:p>
        </p:txBody>
      </p:sp>
      <p:grpSp>
        <p:nvGrpSpPr>
          <p:cNvPr id="24" name="Gruppierung 23"/>
          <p:cNvGrpSpPr/>
          <p:nvPr/>
        </p:nvGrpSpPr>
        <p:grpSpPr>
          <a:xfrm>
            <a:off x="2047997" y="1708046"/>
            <a:ext cx="6368805" cy="3981554"/>
            <a:chOff x="1528233" y="2190646"/>
            <a:chExt cx="7141113" cy="4464374"/>
          </a:xfrm>
        </p:grpSpPr>
        <p:pic>
          <p:nvPicPr>
            <p:cNvPr id="6" name="Bild 5"/>
            <p:cNvPicPr>
              <a:picLocks noChangeAspect="1"/>
            </p:cNvPicPr>
            <p:nvPr/>
          </p:nvPicPr>
          <p:blipFill>
            <a:blip r:embed="rId2"/>
            <a:stretch>
              <a:fillRect/>
            </a:stretch>
          </p:blipFill>
          <p:spPr>
            <a:xfrm>
              <a:off x="1540933" y="2190647"/>
              <a:ext cx="4265956" cy="4464373"/>
            </a:xfrm>
            <a:prstGeom prst="rect">
              <a:avLst/>
            </a:prstGeom>
          </p:spPr>
        </p:pic>
        <p:sp>
          <p:nvSpPr>
            <p:cNvPr id="7" name="Rechteck 6"/>
            <p:cNvSpPr/>
            <p:nvPr/>
          </p:nvSpPr>
          <p:spPr>
            <a:xfrm>
              <a:off x="1785222" y="3598777"/>
              <a:ext cx="2921000" cy="34713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8" name="Rechteck 7"/>
            <p:cNvSpPr/>
            <p:nvPr/>
          </p:nvSpPr>
          <p:spPr>
            <a:xfrm>
              <a:off x="1709022" y="3514133"/>
              <a:ext cx="3149600" cy="1735644"/>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9" name="Rechteck 8"/>
            <p:cNvSpPr/>
            <p:nvPr/>
          </p:nvSpPr>
          <p:spPr>
            <a:xfrm>
              <a:off x="1641289" y="2913000"/>
              <a:ext cx="4064000" cy="362371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0" name="Rechteck 9"/>
            <p:cNvSpPr/>
            <p:nvPr/>
          </p:nvSpPr>
          <p:spPr>
            <a:xfrm>
              <a:off x="3630956" y="5944043"/>
              <a:ext cx="1955800" cy="53340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1" name="Rechteck 10"/>
            <p:cNvSpPr/>
            <p:nvPr/>
          </p:nvSpPr>
          <p:spPr>
            <a:xfrm>
              <a:off x="1528233" y="2190646"/>
              <a:ext cx="4245320" cy="446437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2" name="Textfeld 11"/>
            <p:cNvSpPr txBox="1"/>
            <p:nvPr/>
          </p:nvSpPr>
          <p:spPr>
            <a:xfrm>
              <a:off x="7330017" y="3036330"/>
              <a:ext cx="913435" cy="448629"/>
            </a:xfrm>
            <a:prstGeom prst="rect">
              <a:avLst/>
            </a:prstGeom>
            <a:noFill/>
          </p:spPr>
          <p:txBody>
            <a:bodyPr wrap="none" rtlCol="0">
              <a:spAutoFit/>
            </a:bodyPr>
            <a:lstStyle/>
            <a:p>
              <a:r>
                <a:rPr lang="de-DE" sz="2000" b="1" dirty="0" smtClean="0">
                  <a:solidFill>
                    <a:srgbClr val="41719C"/>
                  </a:solidFill>
                  <a:latin typeface="Source Sans Pro Semibold" charset="0"/>
                  <a:ea typeface="Source Sans Pro Semibold" charset="0"/>
                  <a:cs typeface="Source Sans Pro Semibold" charset="0"/>
                </a:rPr>
                <a:t>Event</a:t>
              </a:r>
              <a:endParaRPr lang="de-DE" b="1" dirty="0">
                <a:solidFill>
                  <a:srgbClr val="41719C"/>
                </a:solidFill>
                <a:latin typeface="Source Sans Pro Semibold" charset="0"/>
                <a:ea typeface="Source Sans Pro Semibold" charset="0"/>
                <a:cs typeface="Source Sans Pro Semibold" charset="0"/>
              </a:endParaRPr>
            </a:p>
          </p:txBody>
        </p:sp>
        <p:sp>
          <p:nvSpPr>
            <p:cNvPr id="13" name="Textfeld 12"/>
            <p:cNvSpPr txBox="1"/>
            <p:nvPr/>
          </p:nvSpPr>
          <p:spPr>
            <a:xfrm>
              <a:off x="7330017" y="4212073"/>
              <a:ext cx="1339329" cy="400110"/>
            </a:xfrm>
            <a:prstGeom prst="rect">
              <a:avLst/>
            </a:prstGeom>
            <a:noFill/>
          </p:spPr>
          <p:txBody>
            <a:bodyPr wrap="none" rtlCol="0">
              <a:spAutoFit/>
            </a:bodyPr>
            <a:lstStyle/>
            <a:p>
              <a:r>
                <a:rPr lang="de-DE" sz="2000" b="1" dirty="0" smtClean="0">
                  <a:solidFill>
                    <a:srgbClr val="EF7D1D"/>
                  </a:solidFill>
                  <a:latin typeface="Source Sans Pro Semibold" charset="0"/>
                  <a:ea typeface="Source Sans Pro Semibold" charset="0"/>
                  <a:cs typeface="Source Sans Pro Semibold" charset="0"/>
                </a:rPr>
                <a:t>Re-</a:t>
              </a:r>
              <a:r>
                <a:rPr lang="de-DE" sz="2000" b="1" dirty="0" err="1">
                  <a:solidFill>
                    <a:srgbClr val="EF7D1D"/>
                  </a:solidFill>
                  <a:latin typeface="Source Sans Pro Semibold" charset="0"/>
                  <a:ea typeface="Source Sans Pro Semibold" charset="0"/>
                  <a:cs typeface="Source Sans Pro Semibold" charset="0"/>
                </a:rPr>
                <a:t>r</a:t>
              </a:r>
              <a:r>
                <a:rPr lang="de-DE" sz="2000" b="1" dirty="0" err="1" smtClean="0">
                  <a:solidFill>
                    <a:srgbClr val="EF7D1D"/>
                  </a:solidFill>
                  <a:latin typeface="Source Sans Pro Semibold" charset="0"/>
                  <a:ea typeface="Source Sans Pro Semibold" charset="0"/>
                  <a:cs typeface="Source Sans Pro Semibold" charset="0"/>
                </a:rPr>
                <a:t>ender</a:t>
              </a:r>
              <a:endParaRPr lang="de-DE" b="1" dirty="0">
                <a:solidFill>
                  <a:srgbClr val="EF7D1D"/>
                </a:solidFill>
                <a:latin typeface="Source Sans Pro Semibold" charset="0"/>
                <a:ea typeface="Source Sans Pro Semibold" charset="0"/>
                <a:cs typeface="Source Sans Pro Semibold" charset="0"/>
              </a:endParaRPr>
            </a:p>
          </p:txBody>
        </p:sp>
        <p:cxnSp>
          <p:nvCxnSpPr>
            <p:cNvPr id="14" name="Gerade Verbindung 13"/>
            <p:cNvCxnSpPr/>
            <p:nvPr/>
          </p:nvCxnSpPr>
          <p:spPr>
            <a:xfrm flipH="1">
              <a:off x="5157338" y="3250676"/>
              <a:ext cx="2098595" cy="20017"/>
            </a:xfrm>
            <a:prstGeom prst="line">
              <a:avLst/>
            </a:prstGeom>
            <a:ln w="25400">
              <a:solidFill>
                <a:srgbClr val="41719C"/>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5" name="Gerade Verbindung 14"/>
            <p:cNvCxnSpPr/>
            <p:nvPr/>
          </p:nvCxnSpPr>
          <p:spPr>
            <a:xfrm flipH="1" flipV="1">
              <a:off x="5586756" y="3263900"/>
              <a:ext cx="1669177" cy="116840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6" name="Gerade Verbindung 15"/>
            <p:cNvCxnSpPr/>
            <p:nvPr/>
          </p:nvCxnSpPr>
          <p:spPr>
            <a:xfrm flipH="1" flipV="1">
              <a:off x="4858622" y="3598777"/>
              <a:ext cx="2397311" cy="844105"/>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flipH="1" flipV="1">
              <a:off x="4858622" y="4110567"/>
              <a:ext cx="2397312" cy="34289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p:nvCxnSpPr>
          <p:spPr>
            <a:xfrm flipH="1">
              <a:off x="4706222" y="4464047"/>
              <a:ext cx="2549711" cy="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9" name="Gerade Verbindung 18"/>
            <p:cNvCxnSpPr/>
            <p:nvPr/>
          </p:nvCxnSpPr>
          <p:spPr>
            <a:xfrm flipH="1">
              <a:off x="4080933" y="4464047"/>
              <a:ext cx="3175000" cy="2709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0" name="Gerade Verbindung 19"/>
            <p:cNvCxnSpPr>
              <a:endCxn id="7" idx="3"/>
            </p:cNvCxnSpPr>
            <p:nvPr/>
          </p:nvCxnSpPr>
          <p:spPr>
            <a:xfrm flipH="1" flipV="1">
              <a:off x="4706222" y="3772344"/>
              <a:ext cx="2549711" cy="67053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flipH="1">
              <a:off x="4345517" y="4464047"/>
              <a:ext cx="2910416" cy="59902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2" name="Gerade Verbindung 21"/>
            <p:cNvCxnSpPr/>
            <p:nvPr/>
          </p:nvCxnSpPr>
          <p:spPr>
            <a:xfrm flipH="1">
              <a:off x="3630956" y="4442882"/>
              <a:ext cx="3624977" cy="10456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3" name="Gerade Verbindung 22"/>
            <p:cNvCxnSpPr/>
            <p:nvPr/>
          </p:nvCxnSpPr>
          <p:spPr>
            <a:xfrm flipH="1">
              <a:off x="5586756" y="4464047"/>
              <a:ext cx="1669177" cy="147999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223797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Beispiel 1: Password Formular</a:t>
            </a:r>
            <a:endParaRPr lang="de-DE" dirty="0"/>
          </a:p>
        </p:txBody>
      </p:sp>
      <p:sp>
        <p:nvSpPr>
          <p:cNvPr id="2" name="Rechteck 1"/>
          <p:cNvSpPr/>
          <p:nvPr/>
        </p:nvSpPr>
        <p:spPr>
          <a:xfrm>
            <a:off x="838200" y="914043"/>
            <a:ext cx="8978900" cy="5693866"/>
          </a:xfrm>
          <a:prstGeom prst="rect">
            <a:avLst/>
          </a:prstGeom>
        </p:spPr>
        <p:txBody>
          <a:bodyPr wrap="square">
            <a:spAutoFit/>
          </a:bodyPr>
          <a:lstStyle/>
          <a:p>
            <a:r>
              <a:rPr lang="de-DE" sz="1400" dirty="0" err="1" smtClean="0">
                <a:solidFill>
                  <a:srgbClr val="025249"/>
                </a:solidFill>
                <a:latin typeface="Source Code Pro" charset="0"/>
                <a:ea typeface="Source Code Pro" charset="0"/>
                <a:cs typeface="Source Code Pro" charset="0"/>
              </a:rPr>
              <a:t>class</a:t>
            </a:r>
            <a:r>
              <a:rPr lang="de-DE" sz="1400" dirty="0" smtClean="0">
                <a:solidFill>
                  <a:srgbClr val="025249"/>
                </a:solidFill>
                <a:latin typeface="Source Code Pro" charset="0"/>
                <a:ea typeface="Source Code Pro" charset="0"/>
                <a:cs typeface="Source Code Pro" charset="0"/>
              </a:rPr>
              <a:t> </a:t>
            </a:r>
            <a:r>
              <a:rPr lang="de-DE" sz="1400" b="1" dirty="0" err="1">
                <a:solidFill>
                  <a:srgbClr val="57A2C5"/>
                </a:solidFill>
                <a:latin typeface="Source Code Pro Semibold" charset="0"/>
                <a:ea typeface="Source Code Pro Semibold" charset="0"/>
                <a:cs typeface="Source Code Pro Semibold" charset="0"/>
              </a:rPr>
              <a:t>PasswordForm</a:t>
            </a:r>
            <a:r>
              <a:rPr lang="de-DE" sz="1400" dirty="0">
                <a:solidFill>
                  <a:srgbClr val="57A2C5"/>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extends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React.Component</a:t>
            </a:r>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onPasswordChange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 </a:t>
            </a:r>
            <a:r>
              <a:rPr lang="de-DE" sz="1400" dirty="0" err="1" smtClean="0">
                <a:solidFill>
                  <a:srgbClr val="EF7D1D"/>
                </a:solidFill>
                <a:latin typeface="Source Code Pro" charset="0"/>
                <a:ea typeface="Source Code Pro" charset="0"/>
                <a:cs typeface="Source Code Pro" charset="0"/>
              </a:rPr>
              <a:t>this.setState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password</a:t>
            </a:r>
            <a:r>
              <a:rPr lang="de-DE" sz="1400" dirty="0" smtClean="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smtClean="0">
                <a:solidFill>
                  <a:srgbClr val="025249"/>
                </a:solidFill>
                <a:latin typeface="Source Code Pro" charset="0"/>
                <a:ea typeface="Source Code Pro" charset="0"/>
                <a:cs typeface="Source Code Pro" charset="0"/>
              </a:rPr>
              <a:t>. .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b="1" dirty="0" err="1">
                <a:solidFill>
                  <a:srgbClr val="EF7D1D"/>
                </a:solidFill>
                <a:latin typeface="Source Code Pro Semibold" charset="0"/>
                <a:ea typeface="Source Code Pro Semibold" charset="0"/>
                <a:cs typeface="Source Code Pro Semibold" charset="0"/>
              </a:rPr>
              <a:t>render</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this.state.password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this.checkPassword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 .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0;</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return</a:t>
            </a:r>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input</a:t>
            </a:r>
            <a:r>
              <a:rPr lang="de-DE" sz="1400" dirty="0">
                <a:solidFill>
                  <a:srgbClr val="025249"/>
                </a:solidFill>
                <a:latin typeface="Source Code Pro" charset="0"/>
                <a:ea typeface="Source Code Pro" charset="0"/>
                <a:cs typeface="Source Code Pro" charset="0"/>
              </a:rPr>
              <a:t> type='</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value</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onChange</a:t>
            </a:r>
            <a:r>
              <a:rPr lang="de-DE" sz="1400" dirty="0">
                <a:solidFill>
                  <a:srgbClr val="025249"/>
                </a:solidFill>
                <a:latin typeface="Source Code Pro" charset="0"/>
                <a:ea typeface="Source Code Pro" charset="0"/>
                <a:cs typeface="Source Code Pro" charset="0"/>
              </a:rPr>
              <a:t>={</a:t>
            </a:r>
            <a:r>
              <a:rPr lang="de-DE" sz="1400" b="1" dirty="0" err="1">
                <a:solidFill>
                  <a:srgbClr val="EF7D1D"/>
                </a:solidFill>
                <a:latin typeface="Source Code Pro Semibold" charset="0"/>
                <a:ea typeface="Source Code Pro Semibold" charset="0"/>
                <a:cs typeface="Source Code Pro Semibold" charset="0"/>
              </a:rPr>
              <a:t>event</a:t>
            </a:r>
            <a:r>
              <a:rPr lang="de-DE" sz="1400" b="1" dirty="0">
                <a:solidFill>
                  <a:srgbClr val="EF7D1D"/>
                </a:solidFill>
                <a:latin typeface="Source Code Pro Semibold" charset="0"/>
                <a:ea typeface="Source Code Pro Semibold" charset="0"/>
                <a:cs typeface="Source Code Pro Semibold" charset="0"/>
              </a:rPr>
              <a:t> =&gt; </a:t>
            </a:r>
            <a:r>
              <a:rPr lang="de-DE" sz="1400" b="1" dirty="0" err="1" smtClean="0">
                <a:solidFill>
                  <a:srgbClr val="EF7D1D"/>
                </a:solidFill>
                <a:latin typeface="Source Code Pro Semibold" charset="0"/>
                <a:ea typeface="Source Code Pro Semibold" charset="0"/>
                <a:cs typeface="Source Code Pro Semibold" charset="0"/>
              </a:rPr>
              <a:t>this.onPasswordChange</a:t>
            </a:r>
            <a:r>
              <a:rPr lang="de-DE" sz="1400" b="1" dirty="0" smtClean="0">
                <a:solidFill>
                  <a:srgbClr val="EF7D1D"/>
                </a:solidFill>
                <a:latin typeface="Source Code Pro Semibold" charset="0"/>
                <a:ea typeface="Source Code Pro Semibold" charset="0"/>
                <a:cs typeface="Source Code Pro Semibold" charset="0"/>
              </a:rPr>
              <a:t>(</a:t>
            </a:r>
            <a:r>
              <a:rPr lang="de-DE" sz="1400" b="1" dirty="0" err="1" smtClean="0">
                <a:solidFill>
                  <a:srgbClr val="EF7D1D"/>
                </a:solidFill>
                <a:latin typeface="Source Code Pro Semibold" charset="0"/>
                <a:ea typeface="Source Code Pro Semibold" charset="0"/>
                <a:cs typeface="Source Code Pro Semibold" charset="0"/>
              </a:rPr>
              <a:t>event.target.value</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/&gt;</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CheckLabelList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&gt; 0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='Label'&gt;{</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 Label-</a:t>
            </a:r>
            <a:r>
              <a:rPr lang="de-DE" sz="1400" dirty="0" err="1">
                <a:solidFill>
                  <a:srgbClr val="025249"/>
                </a:solidFill>
                <a:latin typeface="Source Code Pro" charset="0"/>
                <a:ea typeface="Source Code Pro" charset="0"/>
                <a:cs typeface="Source Code Pro" charset="0"/>
              </a:rPr>
              <a:t>success</a:t>
            </a:r>
            <a:r>
              <a:rPr lang="de-DE" sz="1400" dirty="0">
                <a:solidFill>
                  <a:srgbClr val="025249"/>
                </a:solidFill>
                <a:latin typeface="Source Code Pro" charset="0"/>
                <a:ea typeface="Source Code Pro" charset="0"/>
                <a:cs typeface="Source Code Pro" charset="0"/>
              </a:rPr>
              <a:t>'&gt;All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a:solidFill>
                  <a:srgbClr val="57A2C5"/>
                </a:solidFill>
                <a:latin typeface="Source Code Pro Semibold" charset="0"/>
                <a:ea typeface="Source Code Pro Semibold" charset="0"/>
                <a:cs typeface="Source Code Pro Semibold" charset="0"/>
              </a:rPr>
              <a:t>Button</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label</a:t>
            </a:r>
            <a:r>
              <a:rPr lang="de-DE" sz="1400" dirty="0">
                <a:solidFill>
                  <a:srgbClr val="025249"/>
                </a:solidFill>
                <a:latin typeface="Source Code Pro" charset="0"/>
                <a:ea typeface="Source Code Pro" charset="0"/>
                <a:cs typeface="Source Code Pro" charset="0"/>
              </a:rPr>
              <a:t>='Set Password' </a:t>
            </a:r>
            <a:r>
              <a:rPr lang="de-DE" sz="1400" dirty="0" err="1">
                <a:solidFill>
                  <a:srgbClr val="025249"/>
                </a:solidFill>
                <a:latin typeface="Source Code Pro" charset="0"/>
                <a:ea typeface="Source Code Pro" charset="0"/>
                <a:cs typeface="Source Code Pro" charset="0"/>
              </a:rPr>
              <a:t>enabled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/&gt;</a:t>
            </a:r>
          </a:p>
          <a:p>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a:t>
            </a:r>
          </a:p>
        </p:txBody>
      </p:sp>
      <p:cxnSp>
        <p:nvCxnSpPr>
          <p:cNvPr id="4" name="Gerade Verbindung 3"/>
          <p:cNvCxnSpPr/>
          <p:nvPr/>
        </p:nvCxnSpPr>
        <p:spPr>
          <a:xfrm>
            <a:off x="6827203" y="1470466"/>
            <a:ext cx="0" cy="1983934"/>
          </a:xfrm>
          <a:prstGeom prst="line">
            <a:avLst/>
          </a:prstGeom>
          <a:ln w="25400">
            <a:solidFill>
              <a:srgbClr val="EF7D1D"/>
            </a:solidFill>
            <a:prstDash val="dash"/>
            <a:headEnd type="triangle" w="lg" len="med"/>
            <a:tailEnd type="none"/>
          </a:ln>
        </p:spPr>
        <p:style>
          <a:lnRef idx="1">
            <a:schemeClr val="accent1"/>
          </a:lnRef>
          <a:fillRef idx="0">
            <a:schemeClr val="accent1"/>
          </a:fillRef>
          <a:effectRef idx="0">
            <a:schemeClr val="accent1"/>
          </a:effectRef>
          <a:fontRef idx="minor">
            <a:schemeClr val="tx1"/>
          </a:fontRef>
        </p:style>
      </p:cxnSp>
      <p:cxnSp>
        <p:nvCxnSpPr>
          <p:cNvPr id="6" name="Gerade Verbindung 5"/>
          <p:cNvCxnSpPr/>
          <p:nvPr/>
        </p:nvCxnSpPr>
        <p:spPr>
          <a:xfrm>
            <a:off x="2322608" y="1687822"/>
            <a:ext cx="3697034" cy="10775"/>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useBgFill="1">
        <p:nvSpPr>
          <p:cNvPr id="7" name="Rechteck 6"/>
          <p:cNvSpPr/>
          <p:nvPr/>
        </p:nvSpPr>
        <p:spPr>
          <a:xfrm>
            <a:off x="4859782" y="1550285"/>
            <a:ext cx="1159860" cy="292388"/>
          </a:xfrm>
          <a:prstGeom prst="rect">
            <a:avLst/>
          </a:prstGeom>
          <a:ln>
            <a:solidFill>
              <a:srgbClr val="EF7D1D"/>
            </a:solidFill>
          </a:ln>
        </p:spPr>
        <p:txBody>
          <a:bodyPr wrap="square">
            <a:spAutoFit/>
          </a:bodyPr>
          <a:lstStyle/>
          <a:p>
            <a:pPr algn="ctr"/>
            <a:r>
              <a:rPr lang="de-DE" sz="1300" b="1" dirty="0">
                <a:solidFill>
                  <a:srgbClr val="EF7D1D"/>
                </a:solidFill>
                <a:latin typeface="Source Sans Pro Semibold" charset="0"/>
                <a:ea typeface="Source Sans Pro Semibold" charset="0"/>
                <a:cs typeface="Source Sans Pro Semibold" charset="0"/>
              </a:rPr>
              <a:t>Neu rendern</a:t>
            </a:r>
          </a:p>
        </p:txBody>
      </p:sp>
      <p:cxnSp>
        <p:nvCxnSpPr>
          <p:cNvPr id="8" name="Gerade Verbindung 7"/>
          <p:cNvCxnSpPr/>
          <p:nvPr/>
        </p:nvCxnSpPr>
        <p:spPr>
          <a:xfrm>
            <a:off x="5425123" y="1434153"/>
            <a:ext cx="0" cy="232263"/>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sp useBgFill="1">
        <p:nvSpPr>
          <p:cNvPr id="11" name="Rechteck 10"/>
          <p:cNvSpPr/>
          <p:nvPr/>
        </p:nvSpPr>
        <p:spPr>
          <a:xfrm>
            <a:off x="6247273" y="2220784"/>
            <a:ext cx="1159860" cy="292388"/>
          </a:xfrm>
          <a:prstGeom prst="rect">
            <a:avLst/>
          </a:prstGeom>
          <a:ln>
            <a:solidFill>
              <a:srgbClr val="EF7D1D"/>
            </a:solidFill>
          </a:ln>
        </p:spPr>
        <p:txBody>
          <a:bodyPr wrap="square">
            <a:spAutoFit/>
          </a:bodyPr>
          <a:lstStyle/>
          <a:p>
            <a:pPr algn="ctr"/>
            <a:r>
              <a:rPr lang="de-DE" sz="1300" b="1" dirty="0" smtClean="0">
                <a:solidFill>
                  <a:srgbClr val="EF7D1D"/>
                </a:solidFill>
                <a:latin typeface="Source Sans Pro Semibold" charset="0"/>
                <a:ea typeface="Source Sans Pro Semibold" charset="0"/>
                <a:cs typeface="Source Sans Pro Semibold" charset="0"/>
              </a:rPr>
              <a:t>Event</a:t>
            </a:r>
            <a:endParaRPr lang="de-DE" sz="13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6089707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err="1" smtClean="0"/>
              <a:t>React</a:t>
            </a:r>
            <a:r>
              <a:rPr lang="de-DE" dirty="0" smtClean="0"/>
              <a:t>: Uni </a:t>
            </a:r>
            <a:r>
              <a:rPr lang="de-DE" dirty="0" err="1" smtClean="0"/>
              <a:t>directional</a:t>
            </a:r>
            <a:r>
              <a:rPr lang="de-DE" dirty="0" smtClean="0"/>
              <a:t> </a:t>
            </a:r>
            <a:r>
              <a:rPr lang="de-DE" dirty="0" err="1" smtClean="0"/>
              <a:t>dataflow</a:t>
            </a:r>
            <a:endParaRPr lang="de-DE" dirty="0"/>
          </a:p>
        </p:txBody>
      </p:sp>
      <p:sp>
        <p:nvSpPr>
          <p:cNvPr id="2" name="Rechteck 1"/>
          <p:cNvSpPr/>
          <p:nvPr/>
        </p:nvSpPr>
        <p:spPr>
          <a:xfrm>
            <a:off x="838200" y="914043"/>
            <a:ext cx="8978900" cy="5693866"/>
          </a:xfrm>
          <a:prstGeom prst="rect">
            <a:avLst/>
          </a:prstGeom>
        </p:spPr>
        <p:txBody>
          <a:bodyPr wrap="square">
            <a:spAutoFit/>
          </a:bodyPr>
          <a:lstStyle/>
          <a:p>
            <a:r>
              <a:rPr lang="de-DE" sz="1400" dirty="0" err="1" smtClean="0">
                <a:solidFill>
                  <a:srgbClr val="025249"/>
                </a:solidFill>
                <a:latin typeface="Source Code Pro" charset="0"/>
                <a:ea typeface="Source Code Pro" charset="0"/>
                <a:cs typeface="Source Code Pro" charset="0"/>
              </a:rPr>
              <a:t>class</a:t>
            </a:r>
            <a:r>
              <a:rPr lang="de-DE" sz="1400" dirty="0" smtClean="0">
                <a:solidFill>
                  <a:srgbClr val="025249"/>
                </a:solidFill>
                <a:latin typeface="Source Code Pro" charset="0"/>
                <a:ea typeface="Source Code Pro" charset="0"/>
                <a:cs typeface="Source Code Pro" charset="0"/>
              </a:rPr>
              <a:t> </a:t>
            </a:r>
            <a:r>
              <a:rPr lang="de-DE" sz="1400" b="1" dirty="0" err="1">
                <a:solidFill>
                  <a:srgbClr val="57A2C5"/>
                </a:solidFill>
                <a:latin typeface="Source Code Pro Semibold" charset="0"/>
                <a:ea typeface="Source Code Pro Semibold" charset="0"/>
                <a:cs typeface="Source Code Pro Semibold" charset="0"/>
              </a:rPr>
              <a:t>PasswordForm</a:t>
            </a:r>
            <a:r>
              <a:rPr lang="de-DE" sz="1400" dirty="0">
                <a:solidFill>
                  <a:srgbClr val="57A2C5"/>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extends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React.Component</a:t>
            </a:r>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onPasswordChange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 </a:t>
            </a:r>
            <a:r>
              <a:rPr lang="de-DE" sz="1400" dirty="0" err="1" smtClean="0">
                <a:solidFill>
                  <a:srgbClr val="EF7D1D"/>
                </a:solidFill>
                <a:latin typeface="Source Code Pro" charset="0"/>
                <a:ea typeface="Source Code Pro" charset="0"/>
                <a:cs typeface="Source Code Pro" charset="0"/>
              </a:rPr>
              <a:t>this.setState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password</a:t>
            </a:r>
            <a:r>
              <a:rPr lang="de-DE" sz="1400" dirty="0" smtClean="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smtClean="0">
                <a:solidFill>
                  <a:srgbClr val="025249"/>
                </a:solidFill>
                <a:latin typeface="Source Code Pro" charset="0"/>
                <a:ea typeface="Source Code Pro" charset="0"/>
                <a:cs typeface="Source Code Pro" charset="0"/>
              </a:rPr>
              <a:t>. .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b="1" dirty="0" err="1">
                <a:solidFill>
                  <a:srgbClr val="EF7D1D"/>
                </a:solidFill>
                <a:latin typeface="Source Code Pro Semibold" charset="0"/>
                <a:ea typeface="Source Code Pro Semibold" charset="0"/>
                <a:cs typeface="Source Code Pro Semibold" charset="0"/>
              </a:rPr>
              <a:t>render</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this.state.password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this.checkPassword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 .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0;</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return</a:t>
            </a:r>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input</a:t>
            </a:r>
            <a:r>
              <a:rPr lang="de-DE" sz="1400" dirty="0">
                <a:solidFill>
                  <a:srgbClr val="025249"/>
                </a:solidFill>
                <a:latin typeface="Source Code Pro" charset="0"/>
                <a:ea typeface="Source Code Pro" charset="0"/>
                <a:cs typeface="Source Code Pro" charset="0"/>
              </a:rPr>
              <a:t> type='</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value</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onChange</a:t>
            </a:r>
            <a:r>
              <a:rPr lang="de-DE" sz="1400" dirty="0">
                <a:solidFill>
                  <a:srgbClr val="025249"/>
                </a:solidFill>
                <a:latin typeface="Source Code Pro" charset="0"/>
                <a:ea typeface="Source Code Pro" charset="0"/>
                <a:cs typeface="Source Code Pro" charset="0"/>
              </a:rPr>
              <a:t>={</a:t>
            </a:r>
            <a:r>
              <a:rPr lang="de-DE" sz="1400" b="1" dirty="0" err="1">
                <a:solidFill>
                  <a:srgbClr val="EF7D1D"/>
                </a:solidFill>
                <a:latin typeface="Source Code Pro Semibold" charset="0"/>
                <a:ea typeface="Source Code Pro Semibold" charset="0"/>
                <a:cs typeface="Source Code Pro Semibold" charset="0"/>
              </a:rPr>
              <a:t>event</a:t>
            </a:r>
            <a:r>
              <a:rPr lang="de-DE" sz="1400" b="1" dirty="0">
                <a:solidFill>
                  <a:srgbClr val="EF7D1D"/>
                </a:solidFill>
                <a:latin typeface="Source Code Pro Semibold" charset="0"/>
                <a:ea typeface="Source Code Pro Semibold" charset="0"/>
                <a:cs typeface="Source Code Pro Semibold" charset="0"/>
              </a:rPr>
              <a:t> =&gt; </a:t>
            </a:r>
            <a:r>
              <a:rPr lang="de-DE" sz="1400" b="1" dirty="0" err="1" smtClean="0">
                <a:solidFill>
                  <a:srgbClr val="EF7D1D"/>
                </a:solidFill>
                <a:latin typeface="Source Code Pro Semibold" charset="0"/>
                <a:ea typeface="Source Code Pro Semibold" charset="0"/>
                <a:cs typeface="Source Code Pro Semibold" charset="0"/>
              </a:rPr>
              <a:t>this.onPasswordChange</a:t>
            </a:r>
            <a:r>
              <a:rPr lang="de-DE" sz="1400" b="1" dirty="0" smtClean="0">
                <a:solidFill>
                  <a:srgbClr val="EF7D1D"/>
                </a:solidFill>
                <a:latin typeface="Source Code Pro Semibold" charset="0"/>
                <a:ea typeface="Source Code Pro Semibold" charset="0"/>
                <a:cs typeface="Source Code Pro Semibold" charset="0"/>
              </a:rPr>
              <a:t>(</a:t>
            </a:r>
            <a:r>
              <a:rPr lang="de-DE" sz="1400" b="1" dirty="0" err="1" smtClean="0">
                <a:solidFill>
                  <a:srgbClr val="EF7D1D"/>
                </a:solidFill>
                <a:latin typeface="Source Code Pro Semibold" charset="0"/>
                <a:ea typeface="Source Code Pro Semibold" charset="0"/>
                <a:cs typeface="Source Code Pro Semibold" charset="0"/>
              </a:rPr>
              <a:t>event.target.value</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/&gt;</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CheckLabelList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&gt; 0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='Label'&gt;{</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 Label-</a:t>
            </a:r>
            <a:r>
              <a:rPr lang="de-DE" sz="1400" dirty="0" err="1">
                <a:solidFill>
                  <a:srgbClr val="025249"/>
                </a:solidFill>
                <a:latin typeface="Source Code Pro" charset="0"/>
                <a:ea typeface="Source Code Pro" charset="0"/>
                <a:cs typeface="Source Code Pro" charset="0"/>
              </a:rPr>
              <a:t>success</a:t>
            </a:r>
            <a:r>
              <a:rPr lang="de-DE" sz="1400" dirty="0">
                <a:solidFill>
                  <a:srgbClr val="025249"/>
                </a:solidFill>
                <a:latin typeface="Source Code Pro" charset="0"/>
                <a:ea typeface="Source Code Pro" charset="0"/>
                <a:cs typeface="Source Code Pro" charset="0"/>
              </a:rPr>
              <a:t>'&gt;All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a:solidFill>
                  <a:srgbClr val="57A2C5"/>
                </a:solidFill>
                <a:latin typeface="Source Code Pro Semibold" charset="0"/>
                <a:ea typeface="Source Code Pro Semibold" charset="0"/>
                <a:cs typeface="Source Code Pro Semibold" charset="0"/>
              </a:rPr>
              <a:t>Button</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label</a:t>
            </a:r>
            <a:r>
              <a:rPr lang="de-DE" sz="1400" dirty="0">
                <a:solidFill>
                  <a:srgbClr val="025249"/>
                </a:solidFill>
                <a:latin typeface="Source Code Pro" charset="0"/>
                <a:ea typeface="Source Code Pro" charset="0"/>
                <a:cs typeface="Source Code Pro" charset="0"/>
              </a:rPr>
              <a:t>='Set Password' </a:t>
            </a:r>
            <a:r>
              <a:rPr lang="de-DE" sz="1400" dirty="0" err="1">
                <a:solidFill>
                  <a:srgbClr val="025249"/>
                </a:solidFill>
                <a:latin typeface="Source Code Pro" charset="0"/>
                <a:ea typeface="Source Code Pro" charset="0"/>
                <a:cs typeface="Source Code Pro" charset="0"/>
              </a:rPr>
              <a:t>enabled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/&gt;</a:t>
            </a:r>
          </a:p>
          <a:p>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a:t>
            </a:r>
          </a:p>
        </p:txBody>
      </p:sp>
      <p:sp>
        <p:nvSpPr>
          <p:cNvPr id="4" name="Rechteck 3"/>
          <p:cNvSpPr/>
          <p:nvPr/>
        </p:nvSpPr>
        <p:spPr>
          <a:xfrm>
            <a:off x="838200" y="914043"/>
            <a:ext cx="8394700" cy="5693866"/>
          </a:xfrm>
          <a:prstGeom prst="rect">
            <a:avLst/>
          </a:prstGeom>
          <a:solidFill>
            <a:srgbClr val="D4EBE9">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Bild 5"/>
          <p:cNvPicPr>
            <a:picLocks noChangeAspect="1"/>
          </p:cNvPicPr>
          <p:nvPr/>
        </p:nvPicPr>
        <p:blipFill>
          <a:blip r:embed="rId3"/>
          <a:stretch>
            <a:fillRect/>
          </a:stretch>
        </p:blipFill>
        <p:spPr>
          <a:xfrm>
            <a:off x="1134938" y="1091842"/>
            <a:ext cx="7164512" cy="4813657"/>
          </a:xfrm>
          <a:prstGeom prst="rect">
            <a:avLst/>
          </a:prstGeom>
        </p:spPr>
      </p:pic>
      <p:sp>
        <p:nvSpPr>
          <p:cNvPr id="3" name="Textfeld 2"/>
          <p:cNvSpPr txBox="1"/>
          <p:nvPr/>
        </p:nvSpPr>
        <p:spPr>
          <a:xfrm>
            <a:off x="0" y="6134100"/>
            <a:ext cx="9906000" cy="523220"/>
          </a:xfrm>
          <a:prstGeom prst="rect">
            <a:avLst/>
          </a:prstGeom>
          <a:noFill/>
        </p:spPr>
        <p:txBody>
          <a:bodyPr wrap="square" rtlCol="0">
            <a:spAutoFit/>
          </a:bodyPr>
          <a:lstStyle/>
          <a:p>
            <a:pPr algn="ctr"/>
            <a:r>
              <a:rPr lang="de-DE" sz="2800" b="1" dirty="0" smtClean="0">
                <a:solidFill>
                  <a:srgbClr val="025249"/>
                </a:solidFill>
                <a:latin typeface="Montserrat" charset="0"/>
                <a:ea typeface="Montserrat" charset="0"/>
                <a:cs typeface="Montserrat" charset="0"/>
              </a:rPr>
              <a:t>RESPOND TO EVENTS &amp; RENDER UI</a:t>
            </a:r>
            <a:endParaRPr lang="de-DE" sz="2800" b="1" dirty="0">
              <a:solidFill>
                <a:srgbClr val="025249"/>
              </a:solidFill>
              <a:latin typeface="Montserrat" charset="0"/>
              <a:ea typeface="Montserrat" charset="0"/>
              <a:cs typeface="Montserrat" charset="0"/>
            </a:endParaRPr>
          </a:p>
        </p:txBody>
      </p:sp>
    </p:spTree>
    <p:extLst>
      <p:ext uri="{BB962C8B-B14F-4D97-AF65-F5344CB8AC3E}">
        <p14:creationId xmlns:p14="http://schemas.microsoft.com/office/powerpoint/2010/main" val="8863384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Gerade Verbindung 10"/>
          <p:cNvCxnSpPr/>
          <p:nvPr/>
        </p:nvCxnSpPr>
        <p:spPr>
          <a:xfrm flipV="1">
            <a:off x="1804528" y="1915811"/>
            <a:ext cx="0" cy="3185508"/>
          </a:xfrm>
          <a:prstGeom prst="line">
            <a:avLst/>
          </a:prstGeom>
          <a:ln w="1587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6" name="Rechteck 25"/>
          <p:cNvSpPr/>
          <p:nvPr/>
        </p:nvSpPr>
        <p:spPr>
          <a:xfrm>
            <a:off x="893641" y="2898510"/>
            <a:ext cx="2079363" cy="301996"/>
          </a:xfrm>
          <a:prstGeom prst="rect">
            <a:avLst/>
          </a:prstGeom>
          <a:solidFill>
            <a:srgbClr val="D4EB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p:cNvSpPr>
            <a:spLocks noGrp="1"/>
          </p:cNvSpPr>
          <p:nvPr>
            <p:ph type="title"/>
          </p:nvPr>
        </p:nvSpPr>
        <p:spPr/>
        <p:txBody>
          <a:bodyPr/>
          <a:lstStyle/>
          <a:p>
            <a:r>
              <a:rPr lang="de-DE" dirty="0" smtClean="0"/>
              <a:t>Beispiel 2: </a:t>
            </a:r>
            <a:r>
              <a:rPr lang="de-DE" dirty="0" err="1" smtClean="0"/>
              <a:t>ServerZugriffE</a:t>
            </a:r>
            <a:endParaRPr lang="de-DE" dirty="0"/>
          </a:p>
        </p:txBody>
      </p:sp>
      <p:pic>
        <p:nvPicPr>
          <p:cNvPr id="3" name="Bild 2"/>
          <p:cNvPicPr>
            <a:picLocks noChangeAspect="1"/>
          </p:cNvPicPr>
          <p:nvPr/>
        </p:nvPicPr>
        <p:blipFill>
          <a:blip r:embed="rId2"/>
          <a:stretch>
            <a:fillRect/>
          </a:stretch>
        </p:blipFill>
        <p:spPr>
          <a:xfrm>
            <a:off x="3652520" y="1576921"/>
            <a:ext cx="3661833" cy="3651922"/>
          </a:xfrm>
          <a:prstGeom prst="rect">
            <a:avLst/>
          </a:prstGeom>
        </p:spPr>
      </p:pic>
      <p:sp>
        <p:nvSpPr>
          <p:cNvPr id="4" name="Rechteck 3"/>
          <p:cNvSpPr/>
          <p:nvPr/>
        </p:nvSpPr>
        <p:spPr>
          <a:xfrm>
            <a:off x="4156287" y="2458884"/>
            <a:ext cx="1134533" cy="254836"/>
          </a:xfrm>
          <a:prstGeom prst="rect">
            <a:avLst/>
          </a:prstGeom>
          <a:noFill/>
          <a:ln w="12700">
            <a:solidFill>
              <a:srgbClr val="DC6B5F"/>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cxnSp>
        <p:nvCxnSpPr>
          <p:cNvPr id="5" name="Gerader Verbinder 21"/>
          <p:cNvCxnSpPr/>
          <p:nvPr/>
        </p:nvCxnSpPr>
        <p:spPr>
          <a:xfrm>
            <a:off x="5290820" y="2585885"/>
            <a:ext cx="2572827" cy="0"/>
          </a:xfrm>
          <a:prstGeom prst="line">
            <a:avLst/>
          </a:prstGeom>
          <a:ln w="15875">
            <a:solidFill>
              <a:srgbClr val="C14026"/>
            </a:solidFill>
            <a:prstDash val="sysDash"/>
          </a:ln>
          <a:effectLst/>
        </p:spPr>
        <p:style>
          <a:lnRef idx="2">
            <a:schemeClr val="accent1"/>
          </a:lnRef>
          <a:fillRef idx="0">
            <a:schemeClr val="accent1"/>
          </a:fillRef>
          <a:effectRef idx="1">
            <a:schemeClr val="accent1"/>
          </a:effectRef>
          <a:fontRef idx="minor">
            <a:schemeClr val="tx1"/>
          </a:fontRef>
        </p:style>
      </p:cxnSp>
      <p:sp>
        <p:nvSpPr>
          <p:cNvPr id="6" name="Rechteck 5"/>
          <p:cNvSpPr/>
          <p:nvPr/>
        </p:nvSpPr>
        <p:spPr>
          <a:xfrm>
            <a:off x="4010104" y="3872817"/>
            <a:ext cx="1712516" cy="957570"/>
          </a:xfrm>
          <a:prstGeom prst="rect">
            <a:avLst/>
          </a:prstGeom>
          <a:noFill/>
          <a:ln w="15875">
            <a:solidFill>
              <a:srgbClr val="C14026"/>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cxnSp>
        <p:nvCxnSpPr>
          <p:cNvPr id="7" name="Gerader Verbinder 21"/>
          <p:cNvCxnSpPr/>
          <p:nvPr/>
        </p:nvCxnSpPr>
        <p:spPr>
          <a:xfrm>
            <a:off x="5722620" y="4541684"/>
            <a:ext cx="2141027" cy="0"/>
          </a:xfrm>
          <a:prstGeom prst="line">
            <a:avLst/>
          </a:prstGeom>
          <a:ln w="15875">
            <a:solidFill>
              <a:srgbClr val="C14026"/>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 name="Gerader Verbinder 21"/>
          <p:cNvCxnSpPr/>
          <p:nvPr/>
        </p:nvCxnSpPr>
        <p:spPr>
          <a:xfrm>
            <a:off x="7863647" y="2585885"/>
            <a:ext cx="0" cy="1955799"/>
          </a:xfrm>
          <a:prstGeom prst="line">
            <a:avLst/>
          </a:prstGeom>
          <a:ln w="15875">
            <a:solidFill>
              <a:srgbClr val="C14026"/>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9" name="Gerader Verbinder 21"/>
          <p:cNvCxnSpPr/>
          <p:nvPr/>
        </p:nvCxnSpPr>
        <p:spPr>
          <a:xfrm>
            <a:off x="7863647" y="3589184"/>
            <a:ext cx="309468" cy="0"/>
          </a:xfrm>
          <a:prstGeom prst="line">
            <a:avLst/>
          </a:prstGeom>
          <a:ln w="15875">
            <a:solidFill>
              <a:srgbClr val="C14026"/>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 name="Gerader Verbinder 21"/>
          <p:cNvCxnSpPr/>
          <p:nvPr/>
        </p:nvCxnSpPr>
        <p:spPr>
          <a:xfrm>
            <a:off x="3038687" y="3089648"/>
            <a:ext cx="971417" cy="0"/>
          </a:xfrm>
          <a:prstGeom prst="line">
            <a:avLst/>
          </a:prstGeom>
          <a:ln w="19050">
            <a:solidFill>
              <a:srgbClr val="EF7D1D"/>
            </a:solidFill>
            <a:prstDash val="sysDash"/>
          </a:ln>
          <a:effectLst/>
        </p:spPr>
        <p:style>
          <a:lnRef idx="2">
            <a:schemeClr val="accent1"/>
          </a:lnRef>
          <a:fillRef idx="0">
            <a:schemeClr val="accent1"/>
          </a:fillRef>
          <a:effectRef idx="1">
            <a:schemeClr val="accent1"/>
          </a:effectRef>
          <a:fontRef idx="minor">
            <a:schemeClr val="tx1"/>
          </a:fontRef>
        </p:style>
      </p:cxnSp>
      <p:sp>
        <p:nvSpPr>
          <p:cNvPr id="11" name="Inhaltsplatzhalter 6"/>
          <p:cNvSpPr txBox="1">
            <a:spLocks/>
          </p:cNvSpPr>
          <p:nvPr/>
        </p:nvSpPr>
        <p:spPr>
          <a:xfrm>
            <a:off x="464014" y="2965046"/>
            <a:ext cx="2438736" cy="222760"/>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400" b="1" spc="50" dirty="0" smtClean="0">
                <a:solidFill>
                  <a:srgbClr val="EF7D1D"/>
                </a:solidFill>
                <a:latin typeface="Source Sans Pro Semibold" charset="0"/>
                <a:ea typeface="Source Sans Pro Semibold" charset="0"/>
                <a:cs typeface="Source Sans Pro Semibold" charset="0"/>
              </a:rPr>
              <a:t>Löst Serverzugriff aus</a:t>
            </a:r>
            <a:endParaRPr lang="de-DE" sz="1400" b="1" spc="50" dirty="0">
              <a:solidFill>
                <a:srgbClr val="EF7D1D"/>
              </a:solidFill>
              <a:latin typeface="Source Sans Pro Semibold" charset="0"/>
              <a:ea typeface="Source Sans Pro Semibold" charset="0"/>
              <a:cs typeface="Source Sans Pro Semibold" charset="0"/>
            </a:endParaRPr>
          </a:p>
        </p:txBody>
      </p:sp>
      <p:sp>
        <p:nvSpPr>
          <p:cNvPr id="12" name="Inhaltsplatzhalter 6"/>
          <p:cNvSpPr txBox="1">
            <a:spLocks/>
          </p:cNvSpPr>
          <p:nvPr/>
        </p:nvSpPr>
        <p:spPr>
          <a:xfrm>
            <a:off x="1822911" y="3927482"/>
            <a:ext cx="1328627" cy="261257"/>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400" b="1" spc="50" dirty="0" err="1" smtClean="0">
                <a:solidFill>
                  <a:srgbClr val="41719C"/>
                </a:solidFill>
                <a:latin typeface="Source Sans Pro Semibold" charset="0"/>
                <a:ea typeface="Source Sans Pro Semibold" charset="0"/>
                <a:cs typeface="Source Sans Pro Semibold" charset="0"/>
              </a:rPr>
              <a:t>WeatherPanel</a:t>
            </a:r>
            <a:endParaRPr lang="de-DE" sz="1400" b="1" spc="50" dirty="0">
              <a:solidFill>
                <a:srgbClr val="41719C"/>
              </a:solidFill>
              <a:latin typeface="Source Sans Pro Semibold" charset="0"/>
              <a:ea typeface="Source Sans Pro Semibold" charset="0"/>
              <a:cs typeface="Source Sans Pro Semibold" charset="0"/>
            </a:endParaRPr>
          </a:p>
        </p:txBody>
      </p:sp>
      <p:cxnSp>
        <p:nvCxnSpPr>
          <p:cNvPr id="13" name="Gerade Verbindung 10"/>
          <p:cNvCxnSpPr/>
          <p:nvPr/>
        </p:nvCxnSpPr>
        <p:spPr>
          <a:xfrm>
            <a:off x="3289219" y="4052645"/>
            <a:ext cx="125425" cy="0"/>
          </a:xfrm>
          <a:prstGeom prst="line">
            <a:avLst/>
          </a:prstGeom>
          <a:ln w="1587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a:off x="3414644" y="3373098"/>
            <a:ext cx="167621" cy="1"/>
          </a:xfrm>
          <a:prstGeom prst="line">
            <a:avLst/>
          </a:prstGeom>
          <a:ln w="1587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V="1">
            <a:off x="3414644" y="3373098"/>
            <a:ext cx="0" cy="1457288"/>
          </a:xfrm>
          <a:prstGeom prst="line">
            <a:avLst/>
          </a:prstGeom>
          <a:ln w="1587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6" name="Gerade Verbindung 10"/>
          <p:cNvCxnSpPr/>
          <p:nvPr/>
        </p:nvCxnSpPr>
        <p:spPr>
          <a:xfrm>
            <a:off x="3414644" y="4830386"/>
            <a:ext cx="167621" cy="1"/>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a:off x="1804528" y="1915811"/>
            <a:ext cx="1777737" cy="0"/>
          </a:xfrm>
          <a:prstGeom prst="line">
            <a:avLst/>
          </a:prstGeom>
          <a:ln w="1587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9" name="Gerade Verbindung 10"/>
          <p:cNvCxnSpPr/>
          <p:nvPr/>
        </p:nvCxnSpPr>
        <p:spPr>
          <a:xfrm>
            <a:off x="1804528" y="5101319"/>
            <a:ext cx="1777737" cy="0"/>
          </a:xfrm>
          <a:prstGeom prst="line">
            <a:avLst/>
          </a:prstGeom>
          <a:ln w="1587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0" name="Gerade Verbindung 10"/>
          <p:cNvCxnSpPr/>
          <p:nvPr/>
        </p:nvCxnSpPr>
        <p:spPr>
          <a:xfrm>
            <a:off x="1683382" y="3589184"/>
            <a:ext cx="125425" cy="0"/>
          </a:xfrm>
          <a:prstGeom prst="line">
            <a:avLst/>
          </a:prstGeom>
          <a:ln w="1587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1" name="Inhaltsplatzhalter 6"/>
          <p:cNvSpPr txBox="1">
            <a:spLocks/>
          </p:cNvSpPr>
          <p:nvPr/>
        </p:nvSpPr>
        <p:spPr>
          <a:xfrm>
            <a:off x="499356" y="3472814"/>
            <a:ext cx="998256" cy="232739"/>
          </a:xfrm>
          <a:prstGeom prst="rect">
            <a:avLst/>
          </a:prstGeom>
        </p:spPr>
        <p:txBody>
          <a:bodyPr vert="horz" lIns="0" tIns="0" rIns="0" bIns="0" rtlCol="0">
            <a:normAutofit fontScale="85000"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400" b="1" spc="50" dirty="0" err="1" smtClean="0">
                <a:solidFill>
                  <a:srgbClr val="41719C"/>
                </a:solidFill>
                <a:latin typeface="Source Sans Pro Semibold" charset="0"/>
                <a:ea typeface="Source Sans Pro Semibold" charset="0"/>
                <a:cs typeface="Source Sans Pro Semibold" charset="0"/>
              </a:rPr>
              <a:t>WeatherView</a:t>
            </a:r>
            <a:endParaRPr lang="de-DE" sz="1400" b="1" spc="50" dirty="0">
              <a:solidFill>
                <a:srgbClr val="41719C"/>
              </a:solidFill>
              <a:latin typeface="Source Sans Pro Semibold" charset="0"/>
              <a:ea typeface="Source Sans Pro Semibold" charset="0"/>
              <a:cs typeface="Source Sans Pro Semibold" charset="0"/>
            </a:endParaRPr>
          </a:p>
        </p:txBody>
      </p:sp>
      <p:sp>
        <p:nvSpPr>
          <p:cNvPr id="25" name="Inhaltsplatzhalter 6"/>
          <p:cNvSpPr txBox="1">
            <a:spLocks/>
          </p:cNvSpPr>
          <p:nvPr/>
        </p:nvSpPr>
        <p:spPr>
          <a:xfrm>
            <a:off x="8299914" y="3489652"/>
            <a:ext cx="1220006" cy="215901"/>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de-DE" sz="1400" b="1" spc="50" dirty="0" smtClean="0">
                <a:solidFill>
                  <a:srgbClr val="C14026"/>
                </a:solidFill>
                <a:latin typeface="Source Sans Pro Semibold" charset="0"/>
                <a:ea typeface="Source Sans Pro Semibold" charset="0"/>
                <a:cs typeface="Source Sans Pro Semibold" charset="0"/>
              </a:rPr>
              <a:t>State!</a:t>
            </a:r>
            <a:endParaRPr lang="de-DE" sz="1400" b="1" spc="50" dirty="0">
              <a:solidFill>
                <a:srgbClr val="C14026"/>
              </a:solidFill>
              <a:latin typeface="Source Sans Pro Semibold" charset="0"/>
              <a:ea typeface="Source Sans Pro Semibold" charset="0"/>
              <a:cs typeface="Source Sans Pro Semibold" charset="0"/>
            </a:endParaRPr>
          </a:p>
        </p:txBody>
      </p:sp>
      <p:sp>
        <p:nvSpPr>
          <p:cNvPr id="27" name="Textfeld 26"/>
          <p:cNvSpPr txBox="1"/>
          <p:nvPr/>
        </p:nvSpPr>
        <p:spPr>
          <a:xfrm>
            <a:off x="0" y="786698"/>
            <a:ext cx="9906000" cy="617477"/>
          </a:xfrm>
          <a:prstGeom prst="rect">
            <a:avLst/>
          </a:prstGeom>
          <a:noFill/>
        </p:spPr>
        <p:txBody>
          <a:bodyPr wrap="square" rtlCol="0">
            <a:spAutoFit/>
          </a:bodyPr>
          <a:lstStyle/>
          <a:p>
            <a:pPr algn="ctr">
              <a:lnSpc>
                <a:spcPct val="150000"/>
              </a:lnSpc>
            </a:pPr>
            <a:r>
              <a:rPr lang="de-DE" sz="2275" b="1" dirty="0" smtClean="0">
                <a:solidFill>
                  <a:srgbClr val="025249"/>
                </a:solidFill>
                <a:latin typeface="Source Sans Pro Semibold" charset="0"/>
                <a:ea typeface="Source Sans Pro Semibold" charset="0"/>
                <a:cs typeface="Source Sans Pro Semibold" charset="0"/>
              </a:rPr>
              <a:t>Gleiches Prinzip, anderes Event</a:t>
            </a:r>
            <a:endParaRPr lang="de-DE" sz="2275" dirty="0">
              <a:solidFill>
                <a:srgbClr val="025249"/>
              </a:solidFill>
              <a:latin typeface="Source Sans Pro" charset="0"/>
              <a:ea typeface="Source Sans Pro" charset="0"/>
              <a:cs typeface="Source Sans Pro" charset="0"/>
            </a:endParaRPr>
          </a:p>
        </p:txBody>
      </p:sp>
      <p:sp>
        <p:nvSpPr>
          <p:cNvPr id="28" name="Textfeld 27"/>
          <p:cNvSpPr txBox="1"/>
          <p:nvPr/>
        </p:nvSpPr>
        <p:spPr>
          <a:xfrm>
            <a:off x="116562" y="5739339"/>
            <a:ext cx="9499600" cy="830997"/>
          </a:xfrm>
          <a:prstGeom prst="rect">
            <a:avLst/>
          </a:prstGeom>
          <a:noFill/>
        </p:spPr>
        <p:txBody>
          <a:bodyPr wrap="square" rtlCol="0">
            <a:spAutoFit/>
          </a:bodyPr>
          <a:lstStyle/>
          <a:p>
            <a:pPr marL="285750" indent="-28575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Daten werden (asynchron) vom Server geladen</a:t>
            </a:r>
          </a:p>
          <a:p>
            <a:pPr marL="285750" indent="-28575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Beim Eintreffen des Ergebnisses muss neu gerendert werden</a:t>
            </a:r>
            <a:endParaRPr lang="de-DE" sz="2000" dirty="0">
              <a:latin typeface="Source Sans Pro" charset="0"/>
              <a:ea typeface="Source Sans Pro" charset="0"/>
              <a:cs typeface="Source Sans Pro" charset="0"/>
            </a:endParaRPr>
          </a:p>
        </p:txBody>
      </p:sp>
    </p:spTree>
    <p:extLst>
      <p:ext uri="{BB962C8B-B14F-4D97-AF65-F5344CB8AC3E}">
        <p14:creationId xmlns:p14="http://schemas.microsoft.com/office/powerpoint/2010/main" val="84459670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2: </a:t>
            </a:r>
            <a:r>
              <a:rPr lang="de-DE" dirty="0" smtClean="0"/>
              <a:t>Serverzugriffe mit </a:t>
            </a:r>
            <a:r>
              <a:rPr lang="de-DE" dirty="0" err="1" smtClean="0"/>
              <a:t>fetch</a:t>
            </a:r>
            <a:endParaRPr lang="de-DE" dirty="0"/>
          </a:p>
        </p:txBody>
      </p:sp>
      <p:sp>
        <p:nvSpPr>
          <p:cNvPr id="3" name="Rechteck 2"/>
          <p:cNvSpPr/>
          <p:nvPr/>
        </p:nvSpPr>
        <p:spPr>
          <a:xfrm>
            <a:off x="2247900" y="901699"/>
            <a:ext cx="7658100" cy="5755422"/>
          </a:xfrm>
          <a:prstGeom prst="rect">
            <a:avLst/>
          </a:prstGeom>
        </p:spPr>
        <p:txBody>
          <a:bodyPr wrap="square">
            <a:spAutoFit/>
          </a:bodyPr>
          <a:lstStyle/>
          <a:p>
            <a:r>
              <a:rPr lang="en-US" sz="1600" dirty="0" smtClean="0">
                <a:solidFill>
                  <a:srgbClr val="025249"/>
                </a:solidFill>
                <a:latin typeface="Source Code Pro" charset="0"/>
                <a:ea typeface="Source Code Pro" charset="0"/>
                <a:cs typeface="Source Code Pro" charset="0"/>
              </a:rPr>
              <a:t>class </a:t>
            </a:r>
            <a:r>
              <a:rPr lang="en-US" sz="1600" dirty="0" err="1">
                <a:solidFill>
                  <a:srgbClr val="41719C"/>
                </a:solidFill>
                <a:latin typeface="Source Code Pro Medium" charset="0"/>
                <a:ea typeface="Source Code Pro Medium" charset="0"/>
                <a:cs typeface="Source Code Pro Medium" charset="0"/>
              </a:rPr>
              <a:t>WeatherView</a:t>
            </a:r>
            <a:r>
              <a:rPr lang="en-US" sz="1600" dirty="0">
                <a:solidFill>
                  <a:srgbClr val="41719C"/>
                </a:solidFill>
                <a:latin typeface="Source Code Pro" charset="0"/>
                <a:ea typeface="Source Code Pro" charset="0"/>
                <a:cs typeface="Source Code Pro" charset="0"/>
              </a:rPr>
              <a:t> </a:t>
            </a:r>
            <a:r>
              <a:rPr lang="en-US" sz="1600" dirty="0">
                <a:solidFill>
                  <a:srgbClr val="025249"/>
                </a:solidFill>
                <a:latin typeface="Source Code Pro" charset="0"/>
                <a:ea typeface="Source Code Pro" charset="0"/>
                <a:cs typeface="Source Code Pro" charset="0"/>
              </a:rPr>
              <a:t>extends </a:t>
            </a:r>
            <a:r>
              <a:rPr lang="en-US" sz="1600" dirty="0" err="1">
                <a:solidFill>
                  <a:srgbClr val="025249"/>
                </a:solidFill>
                <a:latin typeface="Source Code Pro" charset="0"/>
                <a:ea typeface="Source Code Pro" charset="0"/>
                <a:cs typeface="Source Code Pro" charset="0"/>
              </a:rPr>
              <a:t>React.Component</a:t>
            </a:r>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a:t>
            </a:r>
          </a:p>
          <a:p>
            <a:r>
              <a:rPr lang="en-US" sz="1600" dirty="0" smtClean="0">
                <a:solidFill>
                  <a:srgbClr val="025249"/>
                </a:solidFill>
                <a:latin typeface="Source Code Pro" charset="0"/>
                <a:ea typeface="Source Code Pro" charset="0"/>
                <a:cs typeface="Source Code Pro" charset="0"/>
              </a:rPr>
              <a:t> </a:t>
            </a:r>
          </a:p>
          <a:p>
            <a:endParaRPr lang="en-US" sz="1600" dirty="0">
              <a:solidFill>
                <a:srgbClr val="025249"/>
              </a:solidFill>
              <a:latin typeface="Source Code Pro" charset="0"/>
              <a:ea typeface="Source Code Pro" charset="0"/>
              <a:cs typeface="Source Code Pro" charset="0"/>
            </a:endParaRPr>
          </a:p>
          <a:p>
            <a:endParaRPr lang="en-US" sz="1600" dirty="0" smtClean="0">
              <a:solidFill>
                <a:srgbClr val="025249"/>
              </a:solidFill>
              <a:latin typeface="Source Code Pro" charset="0"/>
              <a:ea typeface="Source Code Pro" charset="0"/>
              <a:cs typeface="Source Code Pro" charset="0"/>
            </a:endParaRPr>
          </a:p>
          <a:p>
            <a:endParaRPr lang="en-US" sz="1600" dirty="0">
              <a:solidFill>
                <a:srgbClr val="025249"/>
              </a:solidFill>
              <a:latin typeface="Source Code Pro" charset="0"/>
              <a:ea typeface="Source Code Pro" charset="0"/>
              <a:cs typeface="Source Code Pro" charset="0"/>
            </a:endParaRPr>
          </a:p>
          <a:p>
            <a:endParaRPr lang="en-US" sz="1600" dirty="0" smtClean="0">
              <a:solidFill>
                <a:srgbClr val="025249"/>
              </a:solidFill>
              <a:latin typeface="Source Code Pro" charset="0"/>
              <a:ea typeface="Source Code Pro" charset="0"/>
              <a:cs typeface="Source Code Pro" charset="0"/>
            </a:endParaRPr>
          </a:p>
          <a:p>
            <a:endParaRPr lang="en-US" sz="1600" dirty="0">
              <a:solidFill>
                <a:srgbClr val="025249"/>
              </a:solidFill>
              <a:latin typeface="Source Code Pro" charset="0"/>
              <a:ea typeface="Source Code Pro" charset="0"/>
              <a:cs typeface="Source Code Pro" charset="0"/>
            </a:endParaRPr>
          </a:p>
          <a:p>
            <a:r>
              <a:rPr lang="en-US" sz="1600" dirty="0" smtClean="0">
                <a:solidFill>
                  <a:srgbClr val="025249"/>
                </a:solidFill>
                <a:latin typeface="Source Code Pro" charset="0"/>
                <a:ea typeface="Source Code Pro" charset="0"/>
                <a:cs typeface="Source Code Pro" charset="0"/>
              </a:rPr>
              <a:t> </a:t>
            </a:r>
            <a:r>
              <a:rPr lang="en-US" sz="1600" dirty="0" err="1">
                <a:solidFill>
                  <a:srgbClr val="025249"/>
                </a:solidFill>
                <a:latin typeface="Source Code Pro" charset="0"/>
                <a:ea typeface="Source Code Pro" charset="0"/>
                <a:cs typeface="Source Code Pro" charset="0"/>
              </a:rPr>
              <a:t>fetchWeather</a:t>
            </a:r>
            <a:r>
              <a:rPr lang="en-US" sz="1600" dirty="0">
                <a:solidFill>
                  <a:srgbClr val="025249"/>
                </a:solidFill>
                <a:latin typeface="Source Code Pro" charset="0"/>
                <a:ea typeface="Source Code Pro" charset="0"/>
                <a:cs typeface="Source Code Pro" charset="0"/>
              </a:rPr>
              <a:t>() {</a:t>
            </a:r>
          </a:p>
          <a:p>
            <a:r>
              <a:rPr lang="en-US" sz="1600" dirty="0" smtClean="0">
                <a:solidFill>
                  <a:srgbClr val="EF7D1D"/>
                </a:solidFill>
                <a:latin typeface="Source Code Pro" charset="0"/>
                <a:ea typeface="Source Code Pro" charset="0"/>
                <a:cs typeface="Source Code Pro" charset="0"/>
              </a:rPr>
              <a:t>  fetch</a:t>
            </a:r>
            <a:r>
              <a:rPr lang="en-US" sz="1600" dirty="0" smtClean="0">
                <a:solidFill>
                  <a:srgbClr val="025249"/>
                </a:solidFill>
                <a:latin typeface="Source Code Pro" charset="0"/>
                <a:ea typeface="Source Code Pro" charset="0"/>
                <a:cs typeface="Source Code Pro" charset="0"/>
              </a:rPr>
              <a:t>(</a:t>
            </a:r>
            <a:r>
              <a:rPr lang="en-US" sz="1600" dirty="0">
                <a:solidFill>
                  <a:srgbClr val="025249"/>
                </a:solidFill>
                <a:latin typeface="Source Code Pro" charset="0"/>
                <a:ea typeface="Source Code Pro" charset="0"/>
                <a:cs typeface="Source Code Pro" charset="0"/>
              </a:rPr>
              <a:t>`http://</a:t>
            </a:r>
            <a:r>
              <a:rPr lang="en-US" sz="1600" dirty="0" err="1">
                <a:solidFill>
                  <a:srgbClr val="025249"/>
                </a:solidFill>
                <a:latin typeface="Source Code Pro" charset="0"/>
                <a:ea typeface="Source Code Pro" charset="0"/>
                <a:cs typeface="Source Code Pro" charset="0"/>
              </a:rPr>
              <a:t>api.w.org</a:t>
            </a:r>
            <a:r>
              <a:rPr lang="en-US" sz="1600" dirty="0" smtClean="0">
                <a:solidFill>
                  <a:srgbClr val="025249"/>
                </a:solidFill>
                <a:latin typeface="Source Code Pro" charset="0"/>
                <a:ea typeface="Source Code Pro" charset="0"/>
                <a:cs typeface="Source Code Pro" charset="0"/>
              </a:rPr>
              <a:t>/${</a:t>
            </a:r>
            <a:r>
              <a:rPr lang="en-US" sz="1600" dirty="0" err="1">
                <a:solidFill>
                  <a:srgbClr val="EF7D1D"/>
                </a:solidFill>
                <a:latin typeface="Source Code Pro" charset="0"/>
                <a:ea typeface="Source Code Pro" charset="0"/>
                <a:cs typeface="Source Code Pro" charset="0"/>
              </a:rPr>
              <a:t>this.state.city</a:t>
            </a:r>
            <a:r>
              <a:rPr lang="en-US" sz="1600" dirty="0" smtClean="0">
                <a:solidFill>
                  <a:srgbClr val="025249"/>
                </a:solidFill>
                <a:latin typeface="Source Code Pro" charset="0"/>
                <a:ea typeface="Source Code Pro" charset="0"/>
                <a:cs typeface="Source Code Pro" charset="0"/>
              </a:rPr>
              <a:t>}`)</a:t>
            </a:r>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then(response </a:t>
            </a:r>
            <a:r>
              <a:rPr lang="en-US" sz="1600" dirty="0">
                <a:solidFill>
                  <a:srgbClr val="025249"/>
                </a:solidFill>
                <a:latin typeface="Source Code Pro" charset="0"/>
                <a:ea typeface="Source Code Pro" charset="0"/>
                <a:cs typeface="Source Code Pro" charset="0"/>
              </a:rPr>
              <a:t>=&gt; </a:t>
            </a:r>
            <a:r>
              <a:rPr lang="en-US" sz="1600" dirty="0" err="1">
                <a:solidFill>
                  <a:srgbClr val="025249"/>
                </a:solidFill>
                <a:latin typeface="Source Code Pro" charset="0"/>
                <a:ea typeface="Source Code Pro" charset="0"/>
                <a:cs typeface="Source Code Pro" charset="0"/>
              </a:rPr>
              <a:t>response.json</a:t>
            </a:r>
            <a:r>
              <a:rPr lang="en-US" sz="1600" dirty="0">
                <a:solidFill>
                  <a:srgbClr val="025249"/>
                </a:solidFill>
                <a:latin typeface="Source Code Pro" charset="0"/>
                <a:ea typeface="Source Code Pro" charset="0"/>
                <a:cs typeface="Source Code Pro" charset="0"/>
              </a:rPr>
              <a:t>())</a:t>
            </a: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then(weather </a:t>
            </a:r>
            <a:r>
              <a:rPr lang="en-US" sz="1600" dirty="0">
                <a:solidFill>
                  <a:srgbClr val="025249"/>
                </a:solidFill>
                <a:latin typeface="Source Code Pro" charset="0"/>
                <a:ea typeface="Source Code Pro" charset="0"/>
                <a:cs typeface="Source Code Pro" charset="0"/>
              </a:rPr>
              <a:t>=&gt; </a:t>
            </a:r>
            <a:r>
              <a:rPr lang="en-US" sz="1600" dirty="0" err="1">
                <a:solidFill>
                  <a:srgbClr val="EF7D1D"/>
                </a:solidFill>
                <a:latin typeface="Source Code Pro" charset="0"/>
                <a:ea typeface="Source Code Pro" charset="0"/>
                <a:cs typeface="Source Code Pro" charset="0"/>
              </a:rPr>
              <a:t>this.setState</a:t>
            </a:r>
            <a:r>
              <a:rPr lang="en-US" sz="1600" dirty="0" smtClean="0">
                <a:solidFill>
                  <a:srgbClr val="EF7D1D"/>
                </a:solidFill>
                <a:latin typeface="Source Code Pro" charset="0"/>
                <a:ea typeface="Source Code Pro" charset="0"/>
                <a:cs typeface="Source Code Pro" charset="0"/>
              </a:rPr>
              <a:t>({weather: weather</a:t>
            </a:r>
            <a:r>
              <a:rPr lang="en-US" sz="1600" dirty="0">
                <a:solidFill>
                  <a:srgbClr val="EF7D1D"/>
                </a:solidFill>
                <a:latin typeface="Source Code Pro" charset="0"/>
                <a:ea typeface="Source Code Pro" charset="0"/>
                <a:cs typeface="Source Code Pro" charset="0"/>
              </a:rPr>
              <a:t>})</a:t>
            </a:r>
            <a:r>
              <a:rPr lang="en-US" sz="1600" dirty="0">
                <a:solidFill>
                  <a:srgbClr val="025249"/>
                </a:solidFill>
                <a:latin typeface="Source Code Pro" charset="0"/>
                <a:ea typeface="Source Code Pro" charset="0"/>
                <a:cs typeface="Source Code Pro" charset="0"/>
              </a:rPr>
              <a:t>)</a:t>
            </a: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a:t>
            </a:r>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a:t>
            </a:r>
          </a:p>
          <a:p>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render() </a:t>
            </a:r>
            <a:r>
              <a:rPr lang="en-US" sz="1600" dirty="0" smtClean="0">
                <a:solidFill>
                  <a:srgbClr val="025249"/>
                </a:solidFill>
                <a:latin typeface="Source Code Pro" charset="0"/>
                <a:ea typeface="Source Code Pro" charset="0"/>
                <a:cs typeface="Source Code Pro" charset="0"/>
              </a:rPr>
              <a:t>{</a:t>
            </a: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 return &lt;div&gt;</a:t>
            </a:r>
            <a:endParaRPr lang="en-US" sz="1600" dirty="0">
              <a:solidFill>
                <a:srgbClr val="025249"/>
              </a:solidFill>
              <a:latin typeface="Source Code Pro" charset="0"/>
              <a:ea typeface="Source Code Pro" charset="0"/>
              <a:cs typeface="Source Code Pro" charset="0"/>
            </a:endParaRPr>
          </a:p>
          <a:p>
            <a:r>
              <a:rPr lang="en-US" sz="1600" dirty="0" smtClean="0">
                <a:solidFill>
                  <a:srgbClr val="025249"/>
                </a:solidFill>
                <a:latin typeface="Source Code Pro" charset="0"/>
                <a:ea typeface="Source Code Pro" charset="0"/>
                <a:cs typeface="Source Code Pro" charset="0"/>
              </a:rPr>
              <a:t>  &lt;</a:t>
            </a:r>
            <a:r>
              <a:rPr lang="en-US" sz="1600" dirty="0">
                <a:solidFill>
                  <a:srgbClr val="41719C"/>
                </a:solidFill>
                <a:latin typeface="Source Code Pro" charset="0"/>
                <a:ea typeface="Source Code Pro" charset="0"/>
                <a:cs typeface="Source Code Pro" charset="0"/>
              </a:rPr>
              <a:t>Button</a:t>
            </a:r>
            <a:r>
              <a:rPr lang="en-US" sz="1600" dirty="0">
                <a:solidFill>
                  <a:srgbClr val="025249"/>
                </a:solidFill>
                <a:latin typeface="Source Code Pro" charset="0"/>
                <a:ea typeface="Source Code Pro" charset="0"/>
                <a:cs typeface="Source Code Pro" charset="0"/>
              </a:rPr>
              <a:t> label=‘Load’ </a:t>
            </a:r>
            <a:r>
              <a:rPr lang="en-US" sz="1600" dirty="0" err="1">
                <a:solidFill>
                  <a:srgbClr val="025249"/>
                </a:solidFill>
                <a:latin typeface="Source Code Pro" charset="0"/>
                <a:ea typeface="Source Code Pro" charset="0"/>
                <a:cs typeface="Source Code Pro" charset="0"/>
              </a:rPr>
              <a:t>onClick</a:t>
            </a:r>
            <a:r>
              <a:rPr lang="en-US" sz="1600" dirty="0">
                <a:solidFill>
                  <a:srgbClr val="025249"/>
                </a:solidFill>
                <a:latin typeface="Source Code Pro" charset="0"/>
                <a:ea typeface="Source Code Pro" charset="0"/>
                <a:cs typeface="Source Code Pro" charset="0"/>
              </a:rPr>
              <a:t>={</a:t>
            </a:r>
            <a:r>
              <a:rPr lang="en-US" sz="1600" dirty="0">
                <a:solidFill>
                  <a:srgbClr val="EF7D1D"/>
                </a:solidFill>
                <a:latin typeface="Source Code Pro" charset="0"/>
                <a:ea typeface="Source Code Pro" charset="0"/>
                <a:cs typeface="Source Code Pro" charset="0"/>
              </a:rPr>
              <a:t>() =&gt; </a:t>
            </a:r>
            <a:r>
              <a:rPr lang="en-US" sz="1600" dirty="0" err="1">
                <a:solidFill>
                  <a:srgbClr val="EF7D1D"/>
                </a:solidFill>
                <a:latin typeface="Source Code Pro" charset="0"/>
                <a:ea typeface="Source Code Pro" charset="0"/>
                <a:cs typeface="Source Code Pro" charset="0"/>
              </a:rPr>
              <a:t>this.fetchWeather</a:t>
            </a:r>
            <a:r>
              <a:rPr lang="en-US" sz="1600" dirty="0">
                <a:solidFill>
                  <a:srgbClr val="EF7D1D"/>
                </a:solidFill>
                <a:latin typeface="Source Code Pro" charset="0"/>
                <a:ea typeface="Source Code Pro" charset="0"/>
                <a:cs typeface="Source Code Pro" charset="0"/>
              </a:rPr>
              <a:t>()</a:t>
            </a:r>
            <a:r>
              <a:rPr lang="en-US" sz="1600" dirty="0">
                <a:solidFill>
                  <a:srgbClr val="025249"/>
                </a:solidFill>
                <a:latin typeface="Source Code Pro" charset="0"/>
                <a:ea typeface="Source Code Pro" charset="0"/>
                <a:cs typeface="Source Code Pro" charset="0"/>
              </a:rPr>
              <a:t>} /&gt;</a:t>
            </a:r>
          </a:p>
          <a:p>
            <a:r>
              <a:rPr lang="en-US" sz="1600" dirty="0" smtClean="0">
                <a:solidFill>
                  <a:srgbClr val="025249"/>
                </a:solidFill>
                <a:latin typeface="Source Code Pro" charset="0"/>
                <a:ea typeface="Source Code Pro" charset="0"/>
                <a:cs typeface="Source Code Pro" charset="0"/>
              </a:rPr>
              <a:t>  &lt;</a:t>
            </a:r>
            <a:r>
              <a:rPr lang="en-US" sz="1600" dirty="0">
                <a:solidFill>
                  <a:srgbClr val="025249"/>
                </a:solidFill>
                <a:latin typeface="Source Code Pro" charset="0"/>
                <a:ea typeface="Source Code Pro" charset="0"/>
                <a:cs typeface="Source Code Pro" charset="0"/>
              </a:rPr>
              <a:t>input type=‘text’ value</a:t>
            </a:r>
            <a:r>
              <a:rPr lang="en-US" sz="1600" dirty="0" smtClean="0">
                <a:solidFill>
                  <a:srgbClr val="025249"/>
                </a:solidFill>
                <a:latin typeface="Source Code Pro" charset="0"/>
                <a:ea typeface="Source Code Pro" charset="0"/>
                <a:cs typeface="Source Code Pro" charset="0"/>
              </a:rPr>
              <a:t>={</a:t>
            </a:r>
            <a:r>
              <a:rPr lang="en-US" sz="1600" dirty="0" err="1" smtClean="0">
                <a:solidFill>
                  <a:srgbClr val="025249"/>
                </a:solidFill>
                <a:latin typeface="Source Code Pro" charset="0"/>
                <a:ea typeface="Source Code Pro" charset="0"/>
                <a:cs typeface="Source Code Pro" charset="0"/>
              </a:rPr>
              <a:t>this.state.city</a:t>
            </a:r>
            <a:r>
              <a:rPr lang="en-US" sz="1600" dirty="0" smtClean="0">
                <a:solidFill>
                  <a:srgbClr val="025249"/>
                </a:solidFill>
                <a:latin typeface="Source Code Pro" charset="0"/>
                <a:ea typeface="Source Code Pro" charset="0"/>
                <a:cs typeface="Source Code Pro" charset="0"/>
              </a:rPr>
              <a:t>}</a:t>
            </a: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   </a:t>
            </a:r>
            <a:r>
              <a:rPr lang="en-US" sz="1600" dirty="0" err="1">
                <a:solidFill>
                  <a:srgbClr val="025249"/>
                </a:solidFill>
                <a:latin typeface="Source Code Pro" charset="0"/>
                <a:ea typeface="Source Code Pro" charset="0"/>
                <a:cs typeface="Source Code Pro" charset="0"/>
              </a:rPr>
              <a:t>onChange</a:t>
            </a:r>
            <a:r>
              <a:rPr lang="en-US" sz="1600" dirty="0" smtClean="0">
                <a:solidFill>
                  <a:srgbClr val="025249"/>
                </a:solidFill>
                <a:latin typeface="Source Code Pro" charset="0"/>
                <a:ea typeface="Source Code Pro" charset="0"/>
                <a:cs typeface="Source Code Pro" charset="0"/>
              </a:rPr>
              <a:t>={e =&gt; </a:t>
            </a:r>
            <a:r>
              <a:rPr lang="en-US" sz="1600" dirty="0" err="1" smtClean="0">
                <a:solidFill>
                  <a:srgbClr val="025249"/>
                </a:solidFill>
                <a:latin typeface="Source Code Pro" charset="0"/>
                <a:ea typeface="Source Code Pro" charset="0"/>
                <a:cs typeface="Source Code Pro" charset="0"/>
              </a:rPr>
              <a:t>this.setState</a:t>
            </a:r>
            <a:r>
              <a:rPr lang="en-US" sz="1600" dirty="0" smtClean="0">
                <a:solidFill>
                  <a:srgbClr val="025249"/>
                </a:solidFill>
                <a:latin typeface="Source Code Pro" charset="0"/>
                <a:ea typeface="Source Code Pro" charset="0"/>
                <a:cs typeface="Source Code Pro" charset="0"/>
              </a:rPr>
              <a:t>({city: </a:t>
            </a:r>
            <a:r>
              <a:rPr lang="en-US" sz="1600" dirty="0" err="1" smtClean="0">
                <a:solidFill>
                  <a:srgbClr val="025249"/>
                </a:solidFill>
                <a:latin typeface="Source Code Pro" charset="0"/>
                <a:ea typeface="Source Code Pro" charset="0"/>
                <a:cs typeface="Source Code Pro" charset="0"/>
              </a:rPr>
              <a:t>e.target.value</a:t>
            </a:r>
            <a:r>
              <a:rPr lang="en-US" sz="1600" dirty="0" smtClean="0">
                <a:solidFill>
                  <a:srgbClr val="025249"/>
                </a:solidFill>
                <a:latin typeface="Source Code Pro" charset="0"/>
                <a:ea typeface="Source Code Pro" charset="0"/>
                <a:cs typeface="Source Code Pro" charset="0"/>
              </a:rPr>
              <a:t>})} </a:t>
            </a:r>
            <a:r>
              <a:rPr lang="en-US" sz="1600" dirty="0">
                <a:solidFill>
                  <a:srgbClr val="025249"/>
                </a:solidFill>
                <a:latin typeface="Source Code Pro" charset="0"/>
                <a:ea typeface="Source Code Pro" charset="0"/>
                <a:cs typeface="Source Code Pro" charset="0"/>
              </a:rPr>
              <a:t>/&gt;</a:t>
            </a:r>
          </a:p>
          <a:p>
            <a:r>
              <a:rPr lang="en-US" sz="1600" dirty="0" smtClean="0">
                <a:solidFill>
                  <a:srgbClr val="025249"/>
                </a:solidFill>
                <a:latin typeface="Source Code Pro" charset="0"/>
                <a:ea typeface="Source Code Pro" charset="0"/>
                <a:cs typeface="Source Code Pro" charset="0"/>
              </a:rPr>
              <a:t>  &lt;</a:t>
            </a:r>
            <a:r>
              <a:rPr lang="en-US" sz="1600" dirty="0" err="1">
                <a:solidFill>
                  <a:srgbClr val="41719C"/>
                </a:solidFill>
                <a:latin typeface="Source Code Pro Medium" charset="0"/>
                <a:ea typeface="Source Code Pro Medium" charset="0"/>
                <a:cs typeface="Source Code Pro Medium" charset="0"/>
              </a:rPr>
              <a:t>WeatherPanel</a:t>
            </a:r>
            <a:r>
              <a:rPr lang="en-US" sz="1600" dirty="0">
                <a:solidFill>
                  <a:srgbClr val="41719C"/>
                </a:solidFill>
                <a:latin typeface="Source Code Pro" charset="0"/>
                <a:ea typeface="Source Code Pro" charset="0"/>
                <a:cs typeface="Source Code Pro" charset="0"/>
              </a:rPr>
              <a:t> </a:t>
            </a:r>
            <a:r>
              <a:rPr lang="en-US" sz="1600" dirty="0">
                <a:solidFill>
                  <a:srgbClr val="025249"/>
                </a:solidFill>
                <a:latin typeface="Source Code Pro" charset="0"/>
                <a:ea typeface="Source Code Pro" charset="0"/>
                <a:cs typeface="Source Code Pro" charset="0"/>
              </a:rPr>
              <a:t>weather</a:t>
            </a:r>
            <a:r>
              <a:rPr lang="en-US" sz="1600" dirty="0" smtClean="0">
                <a:solidFill>
                  <a:srgbClr val="025249"/>
                </a:solidFill>
                <a:latin typeface="Source Code Pro" charset="0"/>
                <a:ea typeface="Source Code Pro" charset="0"/>
                <a:cs typeface="Source Code Pro" charset="0"/>
              </a:rPr>
              <a:t>={</a:t>
            </a:r>
            <a:r>
              <a:rPr lang="en-US" sz="1600" dirty="0" err="1" smtClean="0">
                <a:solidFill>
                  <a:srgbClr val="025249"/>
                </a:solidFill>
                <a:latin typeface="Source Code Pro" charset="0"/>
                <a:ea typeface="Source Code Pro" charset="0"/>
                <a:cs typeface="Source Code Pro" charset="0"/>
              </a:rPr>
              <a:t>this.state.weather</a:t>
            </a:r>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/&gt;</a:t>
            </a: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 &lt;/div&gt;;</a:t>
            </a:r>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a:t>
            </a:r>
          </a:p>
          <a:p>
            <a:r>
              <a:rPr lang="en-US" sz="1600" dirty="0">
                <a:solidFill>
                  <a:srgbClr val="025249"/>
                </a:solidFill>
                <a:latin typeface="Source Code Pro" charset="0"/>
                <a:ea typeface="Source Code Pro" charset="0"/>
                <a:cs typeface="Source Code Pro" charset="0"/>
              </a:rPr>
              <a:t>}</a:t>
            </a:r>
          </a:p>
        </p:txBody>
      </p:sp>
      <p:sp>
        <p:nvSpPr>
          <p:cNvPr id="4" name="Rechteck 3"/>
          <p:cNvSpPr/>
          <p:nvPr/>
        </p:nvSpPr>
        <p:spPr>
          <a:xfrm>
            <a:off x="-2" y="2887575"/>
            <a:ext cx="2759679" cy="323165"/>
          </a:xfrm>
          <a:prstGeom prst="rect">
            <a:avLst/>
          </a:prstGeom>
        </p:spPr>
        <p:txBody>
          <a:bodyPr wrap="square">
            <a:spAutoFit/>
          </a:bodyPr>
          <a:lstStyle/>
          <a:p>
            <a:r>
              <a:rPr lang="de-DE" sz="1500" b="1" dirty="0" smtClean="0">
                <a:solidFill>
                  <a:srgbClr val="025249"/>
                </a:solidFill>
                <a:latin typeface="Source Sans Pro Semibold" charset="0"/>
                <a:ea typeface="Source Sans Pro Semibold" charset="0"/>
                <a:cs typeface="Source Sans Pro Semibold" charset="0"/>
              </a:rPr>
              <a:t>Daten vom Server laden</a:t>
            </a:r>
            <a:endParaRPr lang="de-DE" sz="1500" b="1" dirty="0">
              <a:solidFill>
                <a:srgbClr val="025249"/>
              </a:solidFill>
              <a:latin typeface="Source Sans Pro Semibold" charset="0"/>
              <a:ea typeface="Source Sans Pro Semibold" charset="0"/>
              <a:cs typeface="Source Sans Pro Semibold" charset="0"/>
            </a:endParaRPr>
          </a:p>
        </p:txBody>
      </p:sp>
      <p:sp>
        <p:nvSpPr>
          <p:cNvPr id="5" name="Rechteck 4"/>
          <p:cNvSpPr/>
          <p:nvPr/>
        </p:nvSpPr>
        <p:spPr>
          <a:xfrm>
            <a:off x="-1" y="3385706"/>
            <a:ext cx="2759679" cy="553998"/>
          </a:xfrm>
          <a:prstGeom prst="rect">
            <a:avLst/>
          </a:prstGeom>
        </p:spPr>
        <p:txBody>
          <a:bodyPr wrap="square">
            <a:spAutoFit/>
          </a:bodyPr>
          <a:lstStyle/>
          <a:p>
            <a:r>
              <a:rPr lang="de-DE" sz="1500" b="1" dirty="0" smtClean="0">
                <a:solidFill>
                  <a:srgbClr val="025249"/>
                </a:solidFill>
                <a:latin typeface="Source Sans Pro Semibold" charset="0"/>
                <a:ea typeface="Source Sans Pro Semibold" charset="0"/>
                <a:cs typeface="Source Sans Pro Semibold" charset="0"/>
              </a:rPr>
              <a:t>Zustand setzen</a:t>
            </a:r>
          </a:p>
          <a:p>
            <a:r>
              <a:rPr lang="de-DE" sz="1500" b="1" dirty="0" smtClean="0">
                <a:solidFill>
                  <a:srgbClr val="025249"/>
                </a:solidFill>
                <a:latin typeface="Source Sans Pro Semibold" charset="0"/>
                <a:ea typeface="Source Sans Pro Semibold" charset="0"/>
                <a:cs typeface="Source Sans Pro Semibold" charset="0"/>
              </a:rPr>
              <a:t>(Antwort vom Server)</a:t>
            </a:r>
          </a:p>
        </p:txBody>
      </p:sp>
      <p:sp>
        <p:nvSpPr>
          <p:cNvPr id="6" name="Rechteck 5"/>
          <p:cNvSpPr/>
          <p:nvPr/>
        </p:nvSpPr>
        <p:spPr>
          <a:xfrm>
            <a:off x="0" y="5502684"/>
            <a:ext cx="2759679" cy="323165"/>
          </a:xfrm>
          <a:prstGeom prst="rect">
            <a:avLst/>
          </a:prstGeom>
        </p:spPr>
        <p:txBody>
          <a:bodyPr wrap="square">
            <a:spAutoFit/>
          </a:bodyPr>
          <a:lstStyle/>
          <a:p>
            <a:r>
              <a:rPr lang="de-DE" sz="1500" b="1" dirty="0" smtClean="0">
                <a:solidFill>
                  <a:srgbClr val="025249"/>
                </a:solidFill>
                <a:latin typeface="Source Sans Pro Semibold" charset="0"/>
                <a:ea typeface="Source Sans Pro Semibold" charset="0"/>
                <a:cs typeface="Source Sans Pro Semibold" charset="0"/>
              </a:rPr>
              <a:t>Geladene Daten anzeigen</a:t>
            </a:r>
            <a:endParaRPr lang="de-DE" sz="1500" b="1" dirty="0">
              <a:solidFill>
                <a:srgbClr val="025249"/>
              </a:solidFill>
              <a:latin typeface="Source Sans Pro Semibold" charset="0"/>
              <a:ea typeface="Source Sans Pro Semibold" charset="0"/>
              <a:cs typeface="Source Sans Pro Semibold" charset="0"/>
            </a:endParaRPr>
          </a:p>
        </p:txBody>
      </p:sp>
      <p:cxnSp>
        <p:nvCxnSpPr>
          <p:cNvPr id="7" name="Gerade Verbindung 6"/>
          <p:cNvCxnSpPr/>
          <p:nvPr/>
        </p:nvCxnSpPr>
        <p:spPr>
          <a:xfrm>
            <a:off x="9286240" y="2773680"/>
            <a:ext cx="9843" cy="2042160"/>
          </a:xfrm>
          <a:prstGeom prst="line">
            <a:avLst/>
          </a:prstGeom>
          <a:ln w="25400">
            <a:solidFill>
              <a:srgbClr val="EF7D1D"/>
            </a:solidFill>
            <a:prstDash val="dash"/>
            <a:headEnd type="none" w="lg" len="med"/>
            <a:tailEnd type="none"/>
          </a:ln>
        </p:spPr>
        <p:style>
          <a:lnRef idx="1">
            <a:schemeClr val="accent1"/>
          </a:lnRef>
          <a:fillRef idx="0">
            <a:schemeClr val="accent1"/>
          </a:fillRef>
          <a:effectRef idx="0">
            <a:schemeClr val="accent1"/>
          </a:effectRef>
          <a:fontRef idx="minor">
            <a:schemeClr val="tx1"/>
          </a:fontRef>
        </p:style>
      </p:cxnSp>
      <p:sp useBgFill="1">
        <p:nvSpPr>
          <p:cNvPr id="8" name="Rechteck 7"/>
          <p:cNvSpPr/>
          <p:nvPr/>
        </p:nvSpPr>
        <p:spPr>
          <a:xfrm>
            <a:off x="8634873" y="4013076"/>
            <a:ext cx="1159860" cy="292388"/>
          </a:xfrm>
          <a:prstGeom prst="rect">
            <a:avLst/>
          </a:prstGeom>
          <a:ln>
            <a:solidFill>
              <a:srgbClr val="EF7D1D"/>
            </a:solidFill>
          </a:ln>
        </p:spPr>
        <p:txBody>
          <a:bodyPr wrap="square">
            <a:spAutoFit/>
          </a:bodyPr>
          <a:lstStyle/>
          <a:p>
            <a:pPr algn="ctr"/>
            <a:r>
              <a:rPr lang="de-DE" sz="1300" b="1" dirty="0" smtClean="0">
                <a:solidFill>
                  <a:srgbClr val="EF7D1D"/>
                </a:solidFill>
                <a:latin typeface="Source Sans Pro Semibold" charset="0"/>
                <a:ea typeface="Source Sans Pro Semibold" charset="0"/>
                <a:cs typeface="Source Sans Pro Semibold" charset="0"/>
              </a:rPr>
              <a:t>Event</a:t>
            </a:r>
            <a:endParaRPr lang="de-DE" sz="1300" b="1" dirty="0">
              <a:solidFill>
                <a:srgbClr val="EF7D1D"/>
              </a:solidFill>
              <a:latin typeface="Source Sans Pro Semibold" charset="0"/>
              <a:ea typeface="Source Sans Pro Semibold" charset="0"/>
              <a:cs typeface="Source Sans Pro Semibold" charset="0"/>
            </a:endParaRPr>
          </a:p>
        </p:txBody>
      </p:sp>
      <p:cxnSp>
        <p:nvCxnSpPr>
          <p:cNvPr id="11" name="Gerade Verbindung 10"/>
          <p:cNvCxnSpPr/>
          <p:nvPr/>
        </p:nvCxnSpPr>
        <p:spPr>
          <a:xfrm>
            <a:off x="4643120" y="2773680"/>
            <a:ext cx="4643120" cy="10775"/>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nvCxnSpPr>
        <p:spPr>
          <a:xfrm flipH="1">
            <a:off x="3915537" y="3662705"/>
            <a:ext cx="1020111" cy="642759"/>
          </a:xfrm>
          <a:prstGeom prst="line">
            <a:avLst/>
          </a:prstGeom>
          <a:ln w="25400">
            <a:solidFill>
              <a:srgbClr val="EF7D1D"/>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useBgFill="1">
        <p:nvSpPr>
          <p:cNvPr id="12" name="Rechteck 11"/>
          <p:cNvSpPr/>
          <p:nvPr/>
        </p:nvSpPr>
        <p:spPr>
          <a:xfrm>
            <a:off x="4029360" y="3794760"/>
            <a:ext cx="1159860" cy="292388"/>
          </a:xfrm>
          <a:prstGeom prst="rect">
            <a:avLst/>
          </a:prstGeom>
          <a:ln>
            <a:solidFill>
              <a:srgbClr val="EF7D1D"/>
            </a:solidFill>
          </a:ln>
        </p:spPr>
        <p:txBody>
          <a:bodyPr wrap="square">
            <a:spAutoFit/>
          </a:bodyPr>
          <a:lstStyle/>
          <a:p>
            <a:pPr algn="ctr"/>
            <a:r>
              <a:rPr lang="de-DE" sz="1300" b="1" dirty="0">
                <a:solidFill>
                  <a:srgbClr val="EF7D1D"/>
                </a:solidFill>
                <a:latin typeface="Source Sans Pro Semibold" charset="0"/>
                <a:ea typeface="Source Sans Pro Semibold" charset="0"/>
                <a:cs typeface="Source Sans Pro Semibold" charset="0"/>
              </a:rPr>
              <a:t>Neu rendern</a:t>
            </a:r>
          </a:p>
        </p:txBody>
      </p:sp>
    </p:spTree>
    <p:extLst>
      <p:ext uri="{BB962C8B-B14F-4D97-AF65-F5344CB8AC3E}">
        <p14:creationId xmlns:p14="http://schemas.microsoft.com/office/powerpoint/2010/main" val="2698638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6" name="Bild 5"/>
          <p:cNvPicPr>
            <a:picLocks noChangeAspect="1"/>
          </p:cNvPicPr>
          <p:nvPr/>
        </p:nvPicPr>
        <p:blipFill>
          <a:blip r:embed="rId3"/>
          <a:stretch>
            <a:fillRect/>
          </a:stretch>
        </p:blipFill>
        <p:spPr>
          <a:xfrm>
            <a:off x="393508" y="1603820"/>
            <a:ext cx="9118986" cy="4219956"/>
          </a:xfrm>
          <a:prstGeom prst="rect">
            <a:avLst/>
          </a:prstGeom>
        </p:spPr>
      </p:pic>
    </p:spTree>
    <p:extLst>
      <p:ext uri="{BB962C8B-B14F-4D97-AF65-F5344CB8AC3E}">
        <p14:creationId xmlns:p14="http://schemas.microsoft.com/office/powerpoint/2010/main" val="8994235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1"/>
            <a:ext cx="7597902" cy="1142620"/>
          </a:xfrm>
          <a:prstGeom prst="rect">
            <a:avLst/>
          </a:prstGeom>
        </p:spPr>
        <p:txBody>
          <a:bodyPr wrap="square">
            <a:spAutoFit/>
          </a:bodyPr>
          <a:lstStyle/>
          <a:p>
            <a:pPr algn="ctr"/>
            <a:r>
              <a:rPr lang="de-DE" sz="2925" b="1" dirty="0">
                <a:solidFill>
                  <a:srgbClr val="025249"/>
                </a:solidFill>
                <a:latin typeface="Source Sans Pro Semibold" charset="0"/>
                <a:ea typeface="Source Sans Pro Semibold" charset="0"/>
                <a:cs typeface="Source Sans Pro Semibold" charset="0"/>
              </a:rPr>
              <a:t>A JAVASCRIPT LIBRARY FOR BUILDING</a:t>
            </a:r>
          </a:p>
          <a:p>
            <a:pPr algn="ctr"/>
            <a:r>
              <a:rPr lang="de-DE" sz="3900" b="1" dirty="0">
                <a:solidFill>
                  <a:srgbClr val="EF7D1D"/>
                </a:solidFill>
                <a:latin typeface="Source Sans Pro Semibold" charset="0"/>
                <a:ea typeface="Source Sans Pro Semibold" charset="0"/>
                <a:cs typeface="Source Sans Pro Semibold" charset="0"/>
              </a:rPr>
              <a:t>USER INTERFACES</a:t>
            </a:r>
          </a:p>
        </p:txBody>
      </p:sp>
      <p:sp>
        <p:nvSpPr>
          <p:cNvPr id="4" name="Rechteck 3"/>
          <p:cNvSpPr/>
          <p:nvPr/>
        </p:nvSpPr>
        <p:spPr>
          <a:xfrm>
            <a:off x="1744309" y="2943698"/>
            <a:ext cx="6452407" cy="3080715"/>
          </a:xfrm>
          <a:prstGeom prst="rect">
            <a:avLst/>
          </a:prstGeom>
        </p:spPr>
        <p:txBody>
          <a:bodyPr wrap="none">
            <a:spAutoFit/>
          </a:bodyPr>
          <a:lstStyle/>
          <a:p>
            <a:r>
              <a:rPr lang="de-DE" sz="19419" b="1" dirty="0" err="1">
                <a:solidFill>
                  <a:srgbClr val="025249"/>
                </a:solidFill>
                <a:latin typeface="Source Sans Pro" charset="0"/>
                <a:ea typeface="Source Sans Pro" charset="0"/>
                <a:cs typeface="Source Sans Pro" charset="0"/>
              </a:rPr>
              <a:t>React</a:t>
            </a:r>
            <a:endParaRPr lang="de-DE" sz="2925"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endParaRPr lang="de-DE"/>
          </a:p>
        </p:txBody>
      </p:sp>
    </p:spTree>
    <p:extLst>
      <p:ext uri="{BB962C8B-B14F-4D97-AF65-F5344CB8AC3E}">
        <p14:creationId xmlns:p14="http://schemas.microsoft.com/office/powerpoint/2010/main" val="50183658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Hintergrund: Virtual Dom</a:t>
            </a:r>
            <a:endParaRPr lang="de-DE" dirty="0"/>
          </a:p>
        </p:txBody>
      </p:sp>
      <p:sp>
        <p:nvSpPr>
          <p:cNvPr id="3" name="Textfeld 2"/>
          <p:cNvSpPr txBox="1"/>
          <p:nvPr/>
        </p:nvSpPr>
        <p:spPr>
          <a:xfrm>
            <a:off x="203200" y="1268793"/>
            <a:ext cx="9499600" cy="6297108"/>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Virtual DOM</a:t>
            </a:r>
          </a:p>
          <a:p>
            <a:pPr marL="285750" indent="-285750">
              <a:lnSpc>
                <a:spcPct val="120000"/>
              </a:lnSpc>
              <a:buFont typeface="Arial" charset="0"/>
              <a:buChar char="•"/>
            </a:pPr>
            <a:r>
              <a:rPr lang="de-DE" sz="2400" dirty="0" err="1" smtClean="0">
                <a:solidFill>
                  <a:srgbClr val="025249"/>
                </a:solidFill>
                <a:latin typeface="Source Sans Pro" charset="0"/>
                <a:ea typeface="Source Sans Pro" charset="0"/>
                <a:cs typeface="Source Sans Pro" charset="0"/>
              </a:rPr>
              <a:t>React.createElement</a:t>
            </a:r>
            <a:r>
              <a:rPr lang="de-DE" sz="2400" dirty="0">
                <a:solidFill>
                  <a:srgbClr val="025249"/>
                </a:solidFill>
                <a:latin typeface="Source Sans Pro" charset="0"/>
                <a:ea typeface="Source Sans Pro" charset="0"/>
                <a:cs typeface="Source Sans Pro" charset="0"/>
              </a:rPr>
              <a:t>() liefert ein </a:t>
            </a:r>
            <a:r>
              <a:rPr lang="de-DE" sz="2400" dirty="0">
                <a:solidFill>
                  <a:srgbClr val="EF7D1D"/>
                </a:solidFill>
                <a:latin typeface="Source Sans Pro" charset="0"/>
                <a:ea typeface="Source Sans Pro" charset="0"/>
                <a:cs typeface="Source Sans Pro" charset="0"/>
              </a:rPr>
              <a:t>virtuelles</a:t>
            </a:r>
            <a:r>
              <a:rPr lang="de-DE" sz="2400" dirty="0">
                <a:solidFill>
                  <a:srgbClr val="025249"/>
                </a:solidFill>
                <a:latin typeface="Source Sans Pro" charset="0"/>
                <a:ea typeface="Source Sans Pro" charset="0"/>
                <a:cs typeface="Source Sans Pro" charset="0"/>
              </a:rPr>
              <a:t> DOM-Objekt </a:t>
            </a:r>
            <a:r>
              <a:rPr lang="de-DE" sz="2400" dirty="0" smtClean="0">
                <a:solidFill>
                  <a:srgbClr val="025249"/>
                </a:solidFill>
                <a:latin typeface="Source Sans Pro" charset="0"/>
                <a:ea typeface="Source Sans Pro" charset="0"/>
                <a:cs typeface="Source Sans Pro" charset="0"/>
              </a:rPr>
              <a:t>zurück</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DOM </a:t>
            </a:r>
            <a:r>
              <a:rPr lang="de-DE" sz="2400" dirty="0" smtClean="0">
                <a:solidFill>
                  <a:srgbClr val="EF7D1D"/>
                </a:solidFill>
                <a:latin typeface="Source Sans Pro" charset="0"/>
                <a:ea typeface="Source Sans Pro" charset="0"/>
                <a:cs typeface="Source Sans Pro" charset="0"/>
              </a:rPr>
              <a:t>Events</a:t>
            </a:r>
            <a:r>
              <a:rPr lang="de-DE" sz="2400" dirty="0" smtClean="0">
                <a:solidFill>
                  <a:srgbClr val="025249"/>
                </a:solidFill>
                <a:latin typeface="Source Sans Pro" charset="0"/>
                <a:ea typeface="Source Sans Pro" charset="0"/>
                <a:cs typeface="Source Sans Pro" charset="0"/>
              </a:rPr>
              <a:t> sind </a:t>
            </a:r>
            <a:r>
              <a:rPr lang="de-DE" sz="2400" dirty="0" err="1" smtClean="0">
                <a:solidFill>
                  <a:srgbClr val="025249"/>
                </a:solidFill>
                <a:latin typeface="Source Sans Pro" charset="0"/>
                <a:ea typeface="Source Sans Pro" charset="0"/>
                <a:cs typeface="Source Sans Pro" charset="0"/>
              </a:rPr>
              <a:t>gewrappt</a:t>
            </a:r>
            <a:endParaRPr lang="de-DE" sz="2400" dirty="0" smtClean="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Trennung von Darstellung und Repräsentation</a:t>
            </a:r>
          </a:p>
          <a:p>
            <a:pPr>
              <a:lnSpc>
                <a:spcPct val="120000"/>
              </a:lnSpc>
            </a:pPr>
            <a:endParaRPr lang="de-DE" sz="2400" dirty="0" smtClean="0">
              <a:solidFill>
                <a:srgbClr val="EF7D1D"/>
              </a:solidFill>
              <a:latin typeface="Source Sans Pro" charset="0"/>
              <a:ea typeface="Source Sans Pro" charset="0"/>
              <a:cs typeface="Source Sans Pro" charset="0"/>
            </a:endParaRPr>
          </a:p>
          <a:p>
            <a:pPr>
              <a:lnSpc>
                <a:spcPct val="120000"/>
              </a:lnSpc>
            </a:pPr>
            <a:r>
              <a:rPr lang="de-DE" sz="2400" b="1" dirty="0" smtClean="0">
                <a:solidFill>
                  <a:srgbClr val="EF7D1D"/>
                </a:solidFill>
                <a:latin typeface="Source Sans Pro Semibold" charset="0"/>
                <a:ea typeface="Source Sans Pro Semibold" charset="0"/>
                <a:cs typeface="Source Sans Pro Semibold" charset="0"/>
              </a:rPr>
              <a:t>Vorteile</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Erlaubt performantes neu rendern der Komponente</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Ausgabe in andere Formate (z.B. String) möglich</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Kann auf dem Server gerendert werden (Universal </a:t>
            </a:r>
            <a:r>
              <a:rPr lang="de-DE" sz="2400" dirty="0" err="1" smtClean="0">
                <a:solidFill>
                  <a:srgbClr val="025249"/>
                </a:solidFill>
                <a:latin typeface="Source Sans Pro" charset="0"/>
                <a:ea typeface="Source Sans Pro" charset="0"/>
                <a:cs typeface="Source Sans Pro" charset="0"/>
              </a:rPr>
              <a:t>Webapps</a:t>
            </a:r>
            <a:r>
              <a:rPr lang="de-DE" sz="2400" dirty="0" smtClean="0">
                <a:solidFill>
                  <a:srgbClr val="025249"/>
                </a:solidFill>
                <a:latin typeface="Source Sans Pro" charset="0"/>
                <a:ea typeface="Source Sans Pro" charset="0"/>
                <a:cs typeface="Source Sans Pro" charset="0"/>
              </a:rPr>
              <a:t>)</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Kann ohne DOM/Browser getestet werden</a:t>
            </a:r>
          </a:p>
          <a:p>
            <a:pPr marL="342900" indent="-342900">
              <a:lnSpc>
                <a:spcPct val="120000"/>
              </a:lnSpc>
              <a:buFont typeface="Arial" charset="0"/>
              <a:buChar char="•"/>
            </a:pPr>
            <a:endParaRPr lang="de-DE" sz="2400" dirty="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spTree>
    <p:extLst>
      <p:ext uri="{BB962C8B-B14F-4D97-AF65-F5344CB8AC3E}">
        <p14:creationId xmlns:p14="http://schemas.microsoft.com/office/powerpoint/2010/main" val="28195508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React</a:t>
            </a:r>
            <a:r>
              <a:rPr lang="de-DE" dirty="0" smtClean="0"/>
              <a:t>: „UI </a:t>
            </a:r>
            <a:r>
              <a:rPr lang="de-DE" dirty="0" err="1" smtClean="0"/>
              <a:t>as</a:t>
            </a:r>
            <a:r>
              <a:rPr lang="de-DE" dirty="0" smtClean="0"/>
              <a:t> a </a:t>
            </a:r>
            <a:r>
              <a:rPr lang="de-DE" dirty="0" err="1" smtClean="0"/>
              <a:t>Function</a:t>
            </a:r>
            <a:r>
              <a:rPr lang="de-DE" dirty="0" smtClean="0"/>
              <a:t>“</a:t>
            </a:r>
            <a:endParaRPr lang="de-DE" dirty="0"/>
          </a:p>
        </p:txBody>
      </p:sp>
      <p:grpSp>
        <p:nvGrpSpPr>
          <p:cNvPr id="3" name="Gruppierung 2"/>
          <p:cNvGrpSpPr/>
          <p:nvPr/>
        </p:nvGrpSpPr>
        <p:grpSpPr>
          <a:xfrm>
            <a:off x="344012" y="1124138"/>
            <a:ext cx="9217977" cy="2624689"/>
            <a:chOff x="454819" y="967386"/>
            <a:chExt cx="11345202" cy="3230386"/>
          </a:xfrm>
        </p:grpSpPr>
        <p:grpSp>
          <p:nvGrpSpPr>
            <p:cNvPr id="20" name="Gruppierung 19"/>
            <p:cNvGrpSpPr/>
            <p:nvPr/>
          </p:nvGrpSpPr>
          <p:grpSpPr>
            <a:xfrm>
              <a:off x="454819" y="967386"/>
              <a:ext cx="2398563" cy="3226110"/>
              <a:chOff x="345091" y="1820826"/>
              <a:chExt cx="2398563" cy="3226110"/>
            </a:xfrm>
          </p:grpSpPr>
          <p:pic>
            <p:nvPicPr>
              <p:cNvPr id="6" name="Bild 5"/>
              <p:cNvPicPr>
                <a:picLocks noChangeAspect="1"/>
              </p:cNvPicPr>
              <p:nvPr/>
            </p:nvPicPr>
            <p:blipFill>
              <a:blip r:embed="rId3"/>
              <a:stretch>
                <a:fillRect/>
              </a:stretch>
            </p:blipFill>
            <p:spPr>
              <a:xfrm>
                <a:off x="345091" y="2429255"/>
                <a:ext cx="2398563" cy="2617681"/>
              </a:xfrm>
              <a:prstGeom prst="rect">
                <a:avLst/>
              </a:prstGeom>
            </p:spPr>
          </p:pic>
          <p:sp>
            <p:nvSpPr>
              <p:cNvPr id="8" name="Textfeld 7"/>
              <p:cNvSpPr txBox="1"/>
              <p:nvPr/>
            </p:nvSpPr>
            <p:spPr>
              <a:xfrm>
                <a:off x="991954" y="1820826"/>
                <a:ext cx="1104839" cy="333899"/>
              </a:xfrm>
              <a:prstGeom prst="rect">
                <a:avLst/>
              </a:prstGeom>
              <a:noFill/>
            </p:spPr>
            <p:txBody>
              <a:bodyPr wrap="none" lIns="0" rIns="0" bIns="0" rtlCol="0">
                <a:spAutoFit/>
              </a:bodyPr>
              <a:lstStyle/>
              <a:p>
                <a:pPr algn="ctr"/>
                <a:r>
                  <a:rPr lang="de-DE" sz="1463" dirty="0" err="1">
                    <a:solidFill>
                      <a:srgbClr val="EF7D1D"/>
                    </a:solidFill>
                    <a:latin typeface="Source Code Pro Semibold" charset="0"/>
                    <a:ea typeface="Source Code Pro Semibold" charset="0"/>
                    <a:cs typeface="Source Code Pro Semibold" charset="0"/>
                  </a:rPr>
                  <a:t>render</a:t>
                </a:r>
                <a:r>
                  <a:rPr lang="de-DE" sz="1463" dirty="0">
                    <a:solidFill>
                      <a:srgbClr val="EF7D1D"/>
                    </a:solidFill>
                    <a:latin typeface="Source Code Pro Semibold" charset="0"/>
                    <a:ea typeface="Source Code Pro Semibold" charset="0"/>
                    <a:cs typeface="Source Code Pro Semibold" charset="0"/>
                  </a:rPr>
                  <a:t>()</a:t>
                </a:r>
              </a:p>
            </p:txBody>
          </p:sp>
        </p:grpSp>
        <p:grpSp>
          <p:nvGrpSpPr>
            <p:cNvPr id="18" name="Gruppierung 17"/>
            <p:cNvGrpSpPr/>
            <p:nvPr/>
          </p:nvGrpSpPr>
          <p:grpSpPr>
            <a:xfrm>
              <a:off x="6419245" y="967386"/>
              <a:ext cx="2398563" cy="3230386"/>
              <a:chOff x="5480461" y="1820826"/>
              <a:chExt cx="2398563" cy="3230386"/>
            </a:xfrm>
          </p:grpSpPr>
          <p:pic>
            <p:nvPicPr>
              <p:cNvPr id="5" name="Bild 4"/>
              <p:cNvPicPr>
                <a:picLocks noChangeAspect="1"/>
              </p:cNvPicPr>
              <p:nvPr/>
            </p:nvPicPr>
            <p:blipFill>
              <a:blip r:embed="rId4"/>
              <a:stretch>
                <a:fillRect/>
              </a:stretch>
            </p:blipFill>
            <p:spPr>
              <a:xfrm>
                <a:off x="5480461" y="2429255"/>
                <a:ext cx="2398563" cy="2621957"/>
              </a:xfrm>
              <a:prstGeom prst="rect">
                <a:avLst/>
              </a:prstGeom>
            </p:spPr>
          </p:pic>
          <p:sp>
            <p:nvSpPr>
              <p:cNvPr id="13" name="Textfeld 12"/>
              <p:cNvSpPr txBox="1"/>
              <p:nvPr/>
            </p:nvSpPr>
            <p:spPr>
              <a:xfrm>
                <a:off x="5643956" y="1820826"/>
                <a:ext cx="2071572" cy="333899"/>
              </a:xfrm>
              <a:prstGeom prst="rect">
                <a:avLst/>
              </a:prstGeom>
              <a:noFill/>
            </p:spPr>
            <p:txBody>
              <a:bodyPr wrap="none" lIns="0" rIns="0" bIns="0" rtlCol="0">
                <a:spAutoFit/>
              </a:bodyPr>
              <a:lstStyle/>
              <a:p>
                <a:pPr algn="ctr"/>
                <a:r>
                  <a:rPr lang="de-DE" sz="1463" dirty="0" err="1">
                    <a:solidFill>
                      <a:srgbClr val="EF7D1D"/>
                    </a:solidFill>
                    <a:latin typeface="Source Code Pro Semibold" charset="0"/>
                    <a:ea typeface="Source Code Pro Semibold" charset="0"/>
                    <a:cs typeface="Source Code Pro Semibold" charset="0"/>
                  </a:rPr>
                  <a:t>render</a:t>
                </a:r>
                <a:r>
                  <a:rPr lang="de-DE" sz="1463" dirty="0">
                    <a:solidFill>
                      <a:srgbClr val="EF7D1D"/>
                    </a:solidFill>
                    <a:latin typeface="Source Code Pro Semibold" charset="0"/>
                    <a:ea typeface="Source Code Pro Semibold" charset="0"/>
                    <a:cs typeface="Source Code Pro Semibold" charset="0"/>
                  </a:rPr>
                  <a:t>(R3!demo)</a:t>
                </a:r>
              </a:p>
            </p:txBody>
          </p:sp>
        </p:grpSp>
        <p:grpSp>
          <p:nvGrpSpPr>
            <p:cNvPr id="17" name="Gruppierung 16"/>
            <p:cNvGrpSpPr/>
            <p:nvPr/>
          </p:nvGrpSpPr>
          <p:grpSpPr>
            <a:xfrm>
              <a:off x="9401458" y="967386"/>
              <a:ext cx="2398563" cy="3230386"/>
              <a:chOff x="8048146" y="1820826"/>
              <a:chExt cx="2398563" cy="3230386"/>
            </a:xfrm>
          </p:grpSpPr>
          <p:pic>
            <p:nvPicPr>
              <p:cNvPr id="7" name="Bild 6"/>
              <p:cNvPicPr>
                <a:picLocks noChangeAspect="1"/>
              </p:cNvPicPr>
              <p:nvPr/>
            </p:nvPicPr>
            <p:blipFill>
              <a:blip r:embed="rId5"/>
              <a:stretch>
                <a:fillRect/>
              </a:stretch>
            </p:blipFill>
            <p:spPr>
              <a:xfrm>
                <a:off x="8048146" y="2429255"/>
                <a:ext cx="2398563" cy="2621957"/>
              </a:xfrm>
              <a:prstGeom prst="rect">
                <a:avLst/>
              </a:prstGeom>
            </p:spPr>
          </p:pic>
          <p:sp>
            <p:nvSpPr>
              <p:cNvPr id="14" name="Textfeld 13"/>
              <p:cNvSpPr txBox="1"/>
              <p:nvPr/>
            </p:nvSpPr>
            <p:spPr>
              <a:xfrm>
                <a:off x="8556903" y="1820826"/>
                <a:ext cx="1381049" cy="333899"/>
              </a:xfrm>
              <a:prstGeom prst="rect">
                <a:avLst/>
              </a:prstGeom>
              <a:noFill/>
            </p:spPr>
            <p:txBody>
              <a:bodyPr wrap="none" lIns="0" rIns="0" bIns="0" rtlCol="0">
                <a:spAutoFit/>
              </a:bodyPr>
              <a:lstStyle/>
              <a:p>
                <a:pPr algn="ctr"/>
                <a:r>
                  <a:rPr lang="de-DE" sz="1463" dirty="0" err="1">
                    <a:solidFill>
                      <a:srgbClr val="EF7D1D"/>
                    </a:solidFill>
                    <a:latin typeface="Source Code Pro Semibold" charset="0"/>
                    <a:ea typeface="Source Code Pro Semibold" charset="0"/>
                    <a:cs typeface="Source Code Pro Semibold" charset="0"/>
                  </a:rPr>
                  <a:t>render</a:t>
                </a:r>
                <a:r>
                  <a:rPr lang="de-DE" sz="1463" dirty="0">
                    <a:solidFill>
                      <a:srgbClr val="EF7D1D"/>
                    </a:solidFill>
                    <a:latin typeface="Source Code Pro Semibold" charset="0"/>
                    <a:ea typeface="Source Code Pro Semibold" charset="0"/>
                    <a:cs typeface="Source Code Pro Semibold" charset="0"/>
                  </a:rPr>
                  <a:t>(R3)</a:t>
                </a:r>
              </a:p>
            </p:txBody>
          </p:sp>
        </p:grpSp>
        <p:grpSp>
          <p:nvGrpSpPr>
            <p:cNvPr id="19" name="Gruppierung 18"/>
            <p:cNvGrpSpPr/>
            <p:nvPr/>
          </p:nvGrpSpPr>
          <p:grpSpPr>
            <a:xfrm>
              <a:off x="3437032" y="967386"/>
              <a:ext cx="2398563" cy="3230386"/>
              <a:chOff x="2912776" y="1820826"/>
              <a:chExt cx="2398563" cy="3230386"/>
            </a:xfrm>
          </p:grpSpPr>
          <p:pic>
            <p:nvPicPr>
              <p:cNvPr id="15" name="Bild 14"/>
              <p:cNvPicPr>
                <a:picLocks noChangeAspect="1"/>
              </p:cNvPicPr>
              <p:nvPr/>
            </p:nvPicPr>
            <p:blipFill>
              <a:blip r:embed="rId5"/>
              <a:stretch>
                <a:fillRect/>
              </a:stretch>
            </p:blipFill>
            <p:spPr>
              <a:xfrm>
                <a:off x="2912776" y="2429255"/>
                <a:ext cx="2398563" cy="2621957"/>
              </a:xfrm>
              <a:prstGeom prst="rect">
                <a:avLst/>
              </a:prstGeom>
            </p:spPr>
          </p:pic>
          <p:sp>
            <p:nvSpPr>
              <p:cNvPr id="16" name="Textfeld 15"/>
              <p:cNvSpPr txBox="1"/>
              <p:nvPr/>
            </p:nvSpPr>
            <p:spPr>
              <a:xfrm>
                <a:off x="3421533" y="1820826"/>
                <a:ext cx="1381049" cy="333899"/>
              </a:xfrm>
              <a:prstGeom prst="rect">
                <a:avLst/>
              </a:prstGeom>
              <a:noFill/>
            </p:spPr>
            <p:txBody>
              <a:bodyPr wrap="none" lIns="0" rIns="0" bIns="0" rtlCol="0">
                <a:spAutoFit/>
              </a:bodyPr>
              <a:lstStyle/>
              <a:p>
                <a:pPr algn="ctr"/>
                <a:r>
                  <a:rPr lang="de-DE" sz="1463" dirty="0" err="1">
                    <a:solidFill>
                      <a:srgbClr val="EF7D1D"/>
                    </a:solidFill>
                    <a:latin typeface="Source Code Pro Semibold" charset="0"/>
                    <a:ea typeface="Source Code Pro Semibold" charset="0"/>
                    <a:cs typeface="Source Code Pro Semibold" charset="0"/>
                  </a:rPr>
                  <a:t>render</a:t>
                </a:r>
                <a:r>
                  <a:rPr lang="de-DE" sz="1463" dirty="0">
                    <a:solidFill>
                      <a:srgbClr val="EF7D1D"/>
                    </a:solidFill>
                    <a:latin typeface="Source Code Pro Semibold" charset="0"/>
                    <a:ea typeface="Source Code Pro Semibold" charset="0"/>
                    <a:cs typeface="Source Code Pro Semibold" charset="0"/>
                  </a:rPr>
                  <a:t>(R3)</a:t>
                </a:r>
              </a:p>
            </p:txBody>
          </p:sp>
        </p:grpSp>
      </p:grpSp>
      <p:sp>
        <p:nvSpPr>
          <p:cNvPr id="21" name="Rechteck 20"/>
          <p:cNvSpPr/>
          <p:nvPr/>
        </p:nvSpPr>
        <p:spPr>
          <a:xfrm>
            <a:off x="344012" y="4282962"/>
            <a:ext cx="9217976" cy="1892826"/>
          </a:xfrm>
          <a:prstGeom prst="rect">
            <a:avLst/>
          </a:prstGeom>
        </p:spPr>
        <p:txBody>
          <a:bodyPr wrap="square">
            <a:spAutoFit/>
          </a:bodyPr>
          <a:lstStyle/>
          <a:p>
            <a:pPr>
              <a:lnSpc>
                <a:spcPct val="120000"/>
              </a:lnSpc>
            </a:pPr>
            <a:r>
              <a:rPr lang="de-DE" sz="1950" b="1" dirty="0" smtClean="0">
                <a:solidFill>
                  <a:srgbClr val="EF7D1D"/>
                </a:solidFill>
                <a:latin typeface="Source Sans Pro" charset="0"/>
                <a:ea typeface="Source Sans Pro" charset="0"/>
                <a:cs typeface="Source Sans Pro" charset="0"/>
              </a:rPr>
              <a:t>f(zustand) </a:t>
            </a:r>
            <a:r>
              <a:rPr lang="de-DE" sz="1950" b="1" dirty="0">
                <a:solidFill>
                  <a:srgbClr val="EF7D1D"/>
                </a:solidFill>
                <a:latin typeface="Source Sans Pro" charset="0"/>
                <a:ea typeface="Source Sans Pro" charset="0"/>
                <a:cs typeface="Source Sans Pro" charset="0"/>
                <a:sym typeface="Wingdings"/>
              </a:rPr>
              <a:t> </a:t>
            </a:r>
            <a:r>
              <a:rPr lang="de-DE" sz="1950" b="1" dirty="0">
                <a:solidFill>
                  <a:srgbClr val="EF7D1D"/>
                </a:solidFill>
                <a:latin typeface="Source Sans Pro" charset="0"/>
                <a:ea typeface="Source Sans Pro" charset="0"/>
                <a:cs typeface="Source Sans Pro" charset="0"/>
              </a:rPr>
              <a:t>UI</a:t>
            </a:r>
          </a:p>
          <a:p>
            <a:pPr marL="232172" indent="-232172">
              <a:lnSpc>
                <a:spcPct val="120000"/>
              </a:lnSpc>
              <a:buFont typeface="Arial" charset="0"/>
              <a:buChar char="•"/>
            </a:pPr>
            <a:r>
              <a:rPr lang="de-DE" sz="1950" dirty="0" smtClean="0">
                <a:solidFill>
                  <a:srgbClr val="025249"/>
                </a:solidFill>
                <a:latin typeface="Source Sans Pro Semibold" charset="0"/>
                <a:ea typeface="Source Sans Pro Semibold" charset="0"/>
                <a:cs typeface="Source Sans Pro Semibold" charset="0"/>
              </a:rPr>
              <a:t>Es wird genau </a:t>
            </a:r>
            <a:r>
              <a:rPr lang="de-DE" sz="1950" dirty="0" smtClean="0">
                <a:solidFill>
                  <a:srgbClr val="EF7D1D"/>
                </a:solidFill>
                <a:latin typeface="Source Sans Pro Semibold" charset="0"/>
                <a:ea typeface="Source Sans Pro Semibold" charset="0"/>
                <a:cs typeface="Source Sans Pro Semibold" charset="0"/>
              </a:rPr>
              <a:t>eine UI </a:t>
            </a:r>
            <a:r>
              <a:rPr lang="de-DE" sz="1950" dirty="0" smtClean="0">
                <a:solidFill>
                  <a:srgbClr val="025249"/>
                </a:solidFill>
                <a:latin typeface="Source Sans Pro Semibold" charset="0"/>
                <a:ea typeface="Source Sans Pro Semibold" charset="0"/>
                <a:cs typeface="Source Sans Pro Semibold" charset="0"/>
              </a:rPr>
              <a:t>zu genau </a:t>
            </a:r>
            <a:r>
              <a:rPr lang="de-DE" sz="1950" dirty="0" smtClean="0">
                <a:solidFill>
                  <a:srgbClr val="EF7D1D"/>
                </a:solidFill>
                <a:latin typeface="Source Sans Pro Semibold" charset="0"/>
                <a:ea typeface="Source Sans Pro Semibold" charset="0"/>
                <a:cs typeface="Source Sans Pro Semibold" charset="0"/>
              </a:rPr>
              <a:t>einem Zustand </a:t>
            </a:r>
            <a:r>
              <a:rPr lang="de-DE" sz="1950" dirty="0" smtClean="0">
                <a:solidFill>
                  <a:srgbClr val="025249"/>
                </a:solidFill>
                <a:latin typeface="Source Sans Pro Semibold" charset="0"/>
                <a:ea typeface="Source Sans Pro Semibold" charset="0"/>
                <a:cs typeface="Source Sans Pro Semibold" charset="0"/>
              </a:rPr>
              <a:t>gerendert</a:t>
            </a:r>
          </a:p>
          <a:p>
            <a:pPr marL="232172" indent="-232172">
              <a:lnSpc>
                <a:spcPct val="120000"/>
              </a:lnSpc>
              <a:buFont typeface="Arial" charset="0"/>
              <a:buChar char="•"/>
            </a:pPr>
            <a:r>
              <a:rPr lang="de-DE" sz="1950" dirty="0" smtClean="0">
                <a:solidFill>
                  <a:srgbClr val="EF7D1D"/>
                </a:solidFill>
                <a:latin typeface="Source Sans Pro Semibold" charset="0"/>
                <a:ea typeface="Source Sans Pro Semibold" charset="0"/>
                <a:cs typeface="Source Sans Pro Semibold" charset="0"/>
              </a:rPr>
              <a:t>Deklarativ</a:t>
            </a:r>
            <a:r>
              <a:rPr lang="de-DE" sz="1950" dirty="0" smtClean="0">
                <a:solidFill>
                  <a:srgbClr val="025249"/>
                </a:solidFill>
                <a:latin typeface="Source Sans Pro Semibold" charset="0"/>
                <a:ea typeface="Source Sans Pro Semibold" charset="0"/>
                <a:cs typeface="Source Sans Pro Semibold" charset="0"/>
              </a:rPr>
              <a:t>, keine Seiteneffekte</a:t>
            </a:r>
            <a:endParaRPr lang="de-DE" sz="1950" dirty="0">
              <a:solidFill>
                <a:srgbClr val="025249"/>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1950" dirty="0" smtClean="0">
                <a:solidFill>
                  <a:srgbClr val="EF7D1D"/>
                </a:solidFill>
                <a:latin typeface="Source Sans Pro Semibold" charset="0"/>
                <a:ea typeface="Source Sans Pro Semibold" charset="0"/>
                <a:cs typeface="Source Sans Pro Semibold" charset="0"/>
              </a:rPr>
              <a:t>Sehr einfaches </a:t>
            </a:r>
            <a:r>
              <a:rPr lang="de-DE" sz="1950" dirty="0" smtClean="0">
                <a:solidFill>
                  <a:srgbClr val="025249"/>
                </a:solidFill>
                <a:latin typeface="Source Sans Pro Semibold" charset="0"/>
                <a:ea typeface="Source Sans Pro Semibold" charset="0"/>
                <a:cs typeface="Source Sans Pro Semibold" charset="0"/>
              </a:rPr>
              <a:t>Prinzip</a:t>
            </a:r>
          </a:p>
          <a:p>
            <a:pPr marL="232172" indent="-232172">
              <a:lnSpc>
                <a:spcPct val="120000"/>
              </a:lnSpc>
              <a:buFont typeface="Arial" charset="0"/>
              <a:buChar char="•"/>
            </a:pPr>
            <a:r>
              <a:rPr lang="de-DE" sz="1950" dirty="0" smtClean="0">
                <a:solidFill>
                  <a:srgbClr val="025249"/>
                </a:solidFill>
                <a:latin typeface="Source Sans Pro Semibold" charset="0"/>
                <a:ea typeface="Source Sans Pro Semibold" charset="0"/>
                <a:cs typeface="Source Sans Pro Semibold" charset="0"/>
              </a:rPr>
              <a:t>Performant durch </a:t>
            </a:r>
            <a:r>
              <a:rPr lang="de-DE" sz="1950" dirty="0" smtClean="0">
                <a:solidFill>
                  <a:srgbClr val="EF7D1D"/>
                </a:solidFill>
                <a:latin typeface="Source Sans Pro Semibold" charset="0"/>
                <a:ea typeface="Source Sans Pro Semibold" charset="0"/>
                <a:cs typeface="Source Sans Pro Semibold" charset="0"/>
              </a:rPr>
              <a:t>Virtual DOM</a:t>
            </a:r>
            <a:endParaRPr lang="de-DE" sz="1950"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6042973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Komponentenhierarchien</a:t>
            </a:r>
            <a:endParaRPr lang="de-DE" dirty="0"/>
          </a:p>
        </p:txBody>
      </p:sp>
      <p:sp>
        <p:nvSpPr>
          <p:cNvPr id="2" name="Textfeld 1"/>
          <p:cNvSpPr txBox="1"/>
          <p:nvPr/>
        </p:nvSpPr>
        <p:spPr>
          <a:xfrm>
            <a:off x="386080" y="6929120"/>
            <a:ext cx="8676640" cy="1754326"/>
          </a:xfrm>
          <a:prstGeom prst="rect">
            <a:avLst/>
          </a:prstGeom>
          <a:noFill/>
        </p:spPr>
        <p:txBody>
          <a:bodyPr wrap="square" rtlCol="0">
            <a:spAutoFit/>
          </a:bodyPr>
          <a:lstStyle/>
          <a:p>
            <a:r>
              <a:rPr lang="de-DE" dirty="0" smtClean="0"/>
              <a:t>Zwei mal State: kein Problem</a:t>
            </a:r>
          </a:p>
          <a:p>
            <a:r>
              <a:rPr lang="de-DE" dirty="0" smtClean="0"/>
              <a:t>Typische </a:t>
            </a:r>
            <a:r>
              <a:rPr lang="de-DE" dirty="0" err="1" smtClean="0"/>
              <a:t>React</a:t>
            </a:r>
            <a:r>
              <a:rPr lang="de-DE" dirty="0" smtClean="0"/>
              <a:t>-Anwendung: oben Container-Komponente, darunter UI-Komponenten</a:t>
            </a:r>
          </a:p>
          <a:p>
            <a:endParaRPr lang="de-DE" dirty="0"/>
          </a:p>
          <a:p>
            <a:r>
              <a:rPr lang="de-DE" dirty="0" smtClean="0"/>
              <a:t>Problem mit der Grafik: wenn </a:t>
            </a:r>
            <a:r>
              <a:rPr lang="de-DE" dirty="0" err="1" smtClean="0"/>
              <a:t>PasswordView</a:t>
            </a:r>
            <a:r>
              <a:rPr lang="de-DE" dirty="0" smtClean="0"/>
              <a:t> neu gerendert wird, wird </a:t>
            </a:r>
            <a:r>
              <a:rPr lang="de-DE" dirty="0" err="1" smtClean="0"/>
              <a:t>PasswordForm</a:t>
            </a:r>
            <a:r>
              <a:rPr lang="de-DE" dirty="0" smtClean="0"/>
              <a:t> UND </a:t>
            </a:r>
            <a:r>
              <a:rPr lang="de-DE" dirty="0" err="1" smtClean="0"/>
              <a:t>MessageDialog</a:t>
            </a:r>
            <a:r>
              <a:rPr lang="de-DE" dirty="0" smtClean="0"/>
              <a:t> neugerendert</a:t>
            </a:r>
          </a:p>
          <a:p>
            <a:r>
              <a:rPr lang="de-DE" dirty="0" smtClean="0"/>
              <a:t>- Wenn State oben neu </a:t>
            </a:r>
            <a:r>
              <a:rPr lang="de-DE" dirty="0" err="1" smtClean="0"/>
              <a:t>gerdenert</a:t>
            </a:r>
            <a:r>
              <a:rPr lang="de-DE" dirty="0" smtClean="0"/>
              <a:t> wird, bleibt der State “unten“ (</a:t>
            </a:r>
            <a:r>
              <a:rPr lang="de-DE" dirty="0" err="1" smtClean="0"/>
              <a:t>PasswordForm</a:t>
            </a:r>
            <a:r>
              <a:rPr lang="de-DE" dirty="0" smtClean="0"/>
              <a:t>) erhalten</a:t>
            </a:r>
            <a:endParaRPr lang="de-DE" dirty="0"/>
          </a:p>
        </p:txBody>
      </p:sp>
      <p:sp>
        <p:nvSpPr>
          <p:cNvPr id="9" name="Textfeld 8"/>
          <p:cNvSpPr txBox="1"/>
          <p:nvPr/>
        </p:nvSpPr>
        <p:spPr>
          <a:xfrm>
            <a:off x="203200" y="4438713"/>
            <a:ext cx="9499600" cy="4081117"/>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Typische </a:t>
            </a:r>
            <a:r>
              <a:rPr lang="de-DE" sz="2400" b="1" dirty="0" err="1" smtClean="0">
                <a:solidFill>
                  <a:srgbClr val="EF7D1D"/>
                </a:solidFill>
                <a:latin typeface="Source Sans Pro Semibold" charset="0"/>
                <a:ea typeface="Source Sans Pro Semibold" charset="0"/>
                <a:cs typeface="Source Sans Pro Semibold" charset="0"/>
              </a:rPr>
              <a:t>React</a:t>
            </a:r>
            <a:r>
              <a:rPr lang="de-DE" sz="2400" b="1" dirty="0" smtClean="0">
                <a:solidFill>
                  <a:srgbClr val="EF7D1D"/>
                </a:solidFill>
                <a:latin typeface="Source Sans Pro Semibold" charset="0"/>
                <a:ea typeface="Source Sans Pro Semibold" charset="0"/>
                <a:cs typeface="Source Sans Pro Semibold" charset="0"/>
              </a:rPr>
              <a:t> Anwendungen: </a:t>
            </a:r>
            <a:r>
              <a:rPr lang="de-DE" sz="2400" dirty="0">
                <a:solidFill>
                  <a:srgbClr val="025249"/>
                </a:solidFill>
                <a:latin typeface="Source Sans Pro" charset="0"/>
                <a:ea typeface="Source Sans Pro" charset="0"/>
                <a:cs typeface="Source Sans Pro" charset="0"/>
              </a:rPr>
              <a:t>Hierarchisch </a:t>
            </a:r>
            <a:r>
              <a:rPr lang="de-DE" sz="2400" dirty="0" smtClean="0">
                <a:solidFill>
                  <a:srgbClr val="025249"/>
                </a:solidFill>
                <a:latin typeface="Source Sans Pro" charset="0"/>
                <a:ea typeface="Source Sans Pro" charset="0"/>
                <a:cs typeface="Source Sans Pro" charset="0"/>
              </a:rPr>
              <a:t>aufgebaut</a:t>
            </a:r>
            <a:endParaRPr lang="de-DE" sz="2400" b="1" dirty="0" smtClean="0">
              <a:solidFill>
                <a:srgbClr val="EF7D1D"/>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State möglichst weit oben („Container Komponenten“)</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Mehrere Komponenten mit State möglich</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Beim neu rendern bleibt State erhalten</a:t>
            </a:r>
          </a:p>
          <a:p>
            <a:pPr marL="742950" lvl="1" indent="-28575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endParaRPr lang="de-DE" sz="2400" dirty="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pic>
        <p:nvPicPr>
          <p:cNvPr id="10" name="Bild 9"/>
          <p:cNvPicPr>
            <a:picLocks noChangeAspect="1"/>
          </p:cNvPicPr>
          <p:nvPr/>
        </p:nvPicPr>
        <p:blipFill>
          <a:blip r:embed="rId2"/>
          <a:stretch>
            <a:fillRect/>
          </a:stretch>
        </p:blipFill>
        <p:spPr>
          <a:xfrm>
            <a:off x="1974850" y="1176297"/>
            <a:ext cx="5956300" cy="3098800"/>
          </a:xfrm>
          <a:prstGeom prst="rect">
            <a:avLst/>
          </a:prstGeom>
        </p:spPr>
      </p:pic>
    </p:spTree>
    <p:extLst>
      <p:ext uri="{BB962C8B-B14F-4D97-AF65-F5344CB8AC3E}">
        <p14:creationId xmlns:p14="http://schemas.microsoft.com/office/powerpoint/2010/main" val="12872774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Bild 12"/>
          <p:cNvPicPr>
            <a:picLocks noChangeAspect="1"/>
          </p:cNvPicPr>
          <p:nvPr/>
        </p:nvPicPr>
        <p:blipFill>
          <a:blip r:embed="rId2"/>
          <a:stretch>
            <a:fillRect/>
          </a:stretch>
        </p:blipFill>
        <p:spPr>
          <a:xfrm>
            <a:off x="1974850" y="1176297"/>
            <a:ext cx="5956300" cy="3098800"/>
          </a:xfrm>
          <a:prstGeom prst="rect">
            <a:avLst/>
          </a:prstGeom>
        </p:spPr>
      </p:pic>
      <p:sp>
        <p:nvSpPr>
          <p:cNvPr id="4" name="Titel 3"/>
          <p:cNvSpPr>
            <a:spLocks noGrp="1"/>
          </p:cNvSpPr>
          <p:nvPr>
            <p:ph type="title"/>
          </p:nvPr>
        </p:nvSpPr>
        <p:spPr/>
        <p:txBody>
          <a:bodyPr/>
          <a:lstStyle/>
          <a:p>
            <a:r>
              <a:rPr lang="de-DE" dirty="0" smtClean="0"/>
              <a:t>Kommunikation zwischen Komponenten</a:t>
            </a:r>
            <a:endParaRPr lang="de-DE" dirty="0"/>
          </a:p>
        </p:txBody>
      </p:sp>
      <p:sp>
        <p:nvSpPr>
          <p:cNvPr id="9" name="Textfeld 8"/>
          <p:cNvSpPr txBox="1"/>
          <p:nvPr/>
        </p:nvSpPr>
        <p:spPr>
          <a:xfrm>
            <a:off x="203200" y="4438713"/>
            <a:ext cx="9499600" cy="2308324"/>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Typische </a:t>
            </a:r>
            <a:r>
              <a:rPr lang="de-DE" sz="2400" b="1" dirty="0" err="1" smtClean="0">
                <a:solidFill>
                  <a:srgbClr val="EF7D1D"/>
                </a:solidFill>
                <a:latin typeface="Source Sans Pro Semibold" charset="0"/>
                <a:ea typeface="Source Sans Pro Semibold" charset="0"/>
                <a:cs typeface="Source Sans Pro Semibold" charset="0"/>
              </a:rPr>
              <a:t>React</a:t>
            </a:r>
            <a:r>
              <a:rPr lang="de-DE" sz="2400" b="1" dirty="0" smtClean="0">
                <a:solidFill>
                  <a:srgbClr val="EF7D1D"/>
                </a:solidFill>
                <a:latin typeface="Source Sans Pro Semibold" charset="0"/>
                <a:ea typeface="Source Sans Pro Semibold" charset="0"/>
                <a:cs typeface="Source Sans Pro Semibold" charset="0"/>
              </a:rPr>
              <a:t> Anwendungen: </a:t>
            </a:r>
            <a:r>
              <a:rPr lang="de-DE" sz="2400" dirty="0">
                <a:solidFill>
                  <a:srgbClr val="025249"/>
                </a:solidFill>
                <a:latin typeface="Source Sans Pro" charset="0"/>
                <a:ea typeface="Source Sans Pro" charset="0"/>
                <a:cs typeface="Source Sans Pro" charset="0"/>
              </a:rPr>
              <a:t>Hierarchisch </a:t>
            </a:r>
            <a:r>
              <a:rPr lang="de-DE" sz="2400" dirty="0" smtClean="0">
                <a:solidFill>
                  <a:srgbClr val="025249"/>
                </a:solidFill>
                <a:latin typeface="Source Sans Pro" charset="0"/>
                <a:ea typeface="Source Sans Pro" charset="0"/>
                <a:cs typeface="Source Sans Pro" charset="0"/>
              </a:rPr>
              <a:t>aufgebaut</a:t>
            </a:r>
            <a:endParaRPr lang="de-DE" sz="2400" b="1" dirty="0" smtClean="0">
              <a:solidFill>
                <a:srgbClr val="EF7D1D"/>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State möglichst weit oben („Container Komponenten“)</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Mehrere Komponenten mit State möglich</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Beim neu rendern bleibt State erhalten</a:t>
            </a: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Wie wird kommuniziert</a:t>
            </a:r>
            <a:r>
              <a:rPr lang="de-DE" sz="2400" dirty="0" smtClean="0">
                <a:solidFill>
                  <a:srgbClr val="EF7D1D"/>
                </a:solidFill>
                <a:latin typeface="Source Sans Pro" charset="0"/>
                <a:ea typeface="Source Sans Pro" charset="0"/>
                <a:cs typeface="Source Sans Pro" charset="0"/>
              </a:rPr>
              <a:t>?</a:t>
            </a:r>
            <a:endParaRPr lang="de-DE" sz="2400" dirty="0">
              <a:latin typeface="Source Sans Pro" charset="0"/>
              <a:ea typeface="Source Sans Pro" charset="0"/>
              <a:cs typeface="Source Sans Pro" charset="0"/>
            </a:endParaRPr>
          </a:p>
        </p:txBody>
      </p:sp>
    </p:spTree>
    <p:extLst>
      <p:ext uri="{BB962C8B-B14F-4D97-AF65-F5344CB8AC3E}">
        <p14:creationId xmlns:p14="http://schemas.microsoft.com/office/powerpoint/2010/main" val="9916637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p:cNvPicPr>
            <a:picLocks noChangeAspect="1"/>
          </p:cNvPicPr>
          <p:nvPr/>
        </p:nvPicPr>
        <p:blipFill>
          <a:blip r:embed="rId2"/>
          <a:stretch>
            <a:fillRect/>
          </a:stretch>
        </p:blipFill>
        <p:spPr>
          <a:xfrm>
            <a:off x="1977390" y="1176297"/>
            <a:ext cx="6743700" cy="3098800"/>
          </a:xfrm>
          <a:prstGeom prst="rect">
            <a:avLst/>
          </a:prstGeom>
        </p:spPr>
      </p:pic>
      <p:sp>
        <p:nvSpPr>
          <p:cNvPr id="4" name="Titel 3"/>
          <p:cNvSpPr>
            <a:spLocks noGrp="1"/>
          </p:cNvSpPr>
          <p:nvPr>
            <p:ph type="title"/>
          </p:nvPr>
        </p:nvSpPr>
        <p:spPr/>
        <p:txBody>
          <a:bodyPr/>
          <a:lstStyle/>
          <a:p>
            <a:r>
              <a:rPr lang="de-DE" dirty="0" smtClean="0"/>
              <a:t>Kommunikation: Properties</a:t>
            </a:r>
            <a:endParaRPr lang="de-DE" dirty="0"/>
          </a:p>
        </p:txBody>
      </p:sp>
      <p:sp>
        <p:nvSpPr>
          <p:cNvPr id="9" name="Textfeld 8"/>
          <p:cNvSpPr txBox="1"/>
          <p:nvPr/>
        </p:nvSpPr>
        <p:spPr>
          <a:xfrm>
            <a:off x="203200" y="4438713"/>
            <a:ext cx="9499600" cy="1237262"/>
          </a:xfrm>
          <a:prstGeom prst="rect">
            <a:avLst/>
          </a:prstGeom>
          <a:noFill/>
        </p:spPr>
        <p:txBody>
          <a:bodyPr wrap="square" rtlCol="0">
            <a:spAutoFit/>
          </a:bodyPr>
          <a:lstStyle/>
          <a:p>
            <a:pPr>
              <a:lnSpc>
                <a:spcPct val="120000"/>
              </a:lnSpc>
            </a:pPr>
            <a:r>
              <a:rPr lang="de-DE" sz="2400" b="1" dirty="0" smtClean="0">
                <a:solidFill>
                  <a:srgbClr val="025249"/>
                </a:solidFill>
                <a:latin typeface="Source Sans Pro Semibold" charset="0"/>
                <a:ea typeface="Source Sans Pro Semibold" charset="0"/>
                <a:cs typeface="Source Sans Pro Semibold" charset="0"/>
              </a:rPr>
              <a:t>Von oben nach unten: </a:t>
            </a:r>
            <a:r>
              <a:rPr lang="de-DE" sz="2400" b="1" dirty="0" smtClean="0">
                <a:solidFill>
                  <a:srgbClr val="EF7D1D"/>
                </a:solidFill>
                <a:latin typeface="Source Sans Pro Semibold" charset="0"/>
                <a:ea typeface="Source Sans Pro Semibold" charset="0"/>
                <a:cs typeface="Source Sans Pro Semibold" charset="0"/>
              </a:rPr>
              <a:t>Properties</a:t>
            </a:r>
          </a:p>
          <a:p>
            <a:pPr>
              <a:lnSpc>
                <a:spcPct val="120000"/>
              </a:lnSpc>
            </a:pPr>
            <a:endParaRPr lang="de-DE" sz="2400" b="1" dirty="0">
              <a:solidFill>
                <a:srgbClr val="EF7D1D"/>
              </a:solidFill>
              <a:latin typeface="Source Sans Pro Semibold" charset="0"/>
              <a:ea typeface="Source Sans Pro Semibold" charset="0"/>
              <a:cs typeface="Source Sans Pro Semibold" charset="0"/>
            </a:endParaRPr>
          </a:p>
          <a:p>
            <a:pPr>
              <a:lnSpc>
                <a:spcPct val="120000"/>
              </a:lnSpc>
            </a:pPr>
            <a:r>
              <a:rPr lang="de-DE" sz="1400" dirty="0" smtClean="0">
                <a:solidFill>
                  <a:srgbClr val="025249"/>
                </a:solidFill>
                <a:latin typeface="Source Code Pro Medium" charset="0"/>
                <a:ea typeface="Source Code Pro Medium" charset="0"/>
                <a:cs typeface="Source Code Pro Medium" charset="0"/>
              </a:rPr>
              <a:t>&lt;Button </a:t>
            </a:r>
            <a:r>
              <a:rPr lang="de-DE" sz="1400" dirty="0" err="1" smtClean="0">
                <a:solidFill>
                  <a:srgbClr val="EF7D1D"/>
                </a:solidFill>
                <a:latin typeface="Source Code Pro Medium" charset="0"/>
                <a:ea typeface="Source Code Pro Medium" charset="0"/>
                <a:cs typeface="Source Code Pro Medium" charset="0"/>
              </a:rPr>
              <a:t>enabled</a:t>
            </a:r>
            <a:r>
              <a:rPr lang="de-DE" sz="1400" dirty="0" smtClean="0">
                <a:solidFill>
                  <a:srgbClr val="EF7D1D"/>
                </a:solidFill>
                <a:latin typeface="Source Code Pro Medium" charset="0"/>
                <a:ea typeface="Source Code Pro Medium" charset="0"/>
                <a:cs typeface="Source Code Pro Medium" charset="0"/>
              </a:rPr>
              <a:t>={. . . }</a:t>
            </a:r>
            <a:r>
              <a:rPr lang="de-DE" sz="1400" dirty="0" smtClean="0">
                <a:solidFill>
                  <a:srgbClr val="025249"/>
                </a:solidFill>
                <a:latin typeface="Source Code Pro Medium" charset="0"/>
                <a:ea typeface="Source Code Pro Medium" charset="0"/>
                <a:cs typeface="Source Code Pro Medium" charset="0"/>
              </a:rPr>
              <a:t>&gt;Set Password&lt;/Button&gt;</a:t>
            </a:r>
            <a:endParaRPr lang="de-DE" sz="1400" dirty="0">
              <a:solidFill>
                <a:srgbClr val="025249"/>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91534926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p:cNvPicPr>
            <a:picLocks noChangeAspect="1"/>
          </p:cNvPicPr>
          <p:nvPr/>
        </p:nvPicPr>
        <p:blipFill>
          <a:blip r:embed="rId2"/>
          <a:stretch>
            <a:fillRect/>
          </a:stretch>
        </p:blipFill>
        <p:spPr>
          <a:xfrm>
            <a:off x="1977390" y="1177089"/>
            <a:ext cx="6743700" cy="3098800"/>
          </a:xfrm>
          <a:prstGeom prst="rect">
            <a:avLst/>
          </a:prstGeom>
        </p:spPr>
      </p:pic>
      <p:sp>
        <p:nvSpPr>
          <p:cNvPr id="4" name="Titel 3"/>
          <p:cNvSpPr>
            <a:spLocks noGrp="1"/>
          </p:cNvSpPr>
          <p:nvPr>
            <p:ph type="title"/>
          </p:nvPr>
        </p:nvSpPr>
        <p:spPr/>
        <p:txBody>
          <a:bodyPr/>
          <a:lstStyle/>
          <a:p>
            <a:r>
              <a:rPr lang="de-DE" dirty="0" smtClean="0"/>
              <a:t>Kommunikation: DOM Events</a:t>
            </a:r>
            <a:endParaRPr lang="de-DE" dirty="0"/>
          </a:p>
        </p:txBody>
      </p:sp>
      <p:sp>
        <p:nvSpPr>
          <p:cNvPr id="8" name="Textfeld 7"/>
          <p:cNvSpPr txBox="1"/>
          <p:nvPr/>
        </p:nvSpPr>
        <p:spPr>
          <a:xfrm>
            <a:off x="203200" y="4438713"/>
            <a:ext cx="9499600" cy="1237262"/>
          </a:xfrm>
          <a:prstGeom prst="rect">
            <a:avLst/>
          </a:prstGeom>
          <a:noFill/>
        </p:spPr>
        <p:txBody>
          <a:bodyPr wrap="square" rtlCol="0">
            <a:spAutoFit/>
          </a:bodyPr>
          <a:lstStyle/>
          <a:p>
            <a:pPr>
              <a:lnSpc>
                <a:spcPct val="120000"/>
              </a:lnSpc>
            </a:pPr>
            <a:r>
              <a:rPr lang="de-DE" sz="2400" b="1" dirty="0" smtClean="0">
                <a:solidFill>
                  <a:srgbClr val="025249"/>
                </a:solidFill>
                <a:latin typeface="Source Sans Pro Semibold" charset="0"/>
                <a:ea typeface="Source Sans Pro Semibold" charset="0"/>
                <a:cs typeface="Source Sans Pro Semibold" charset="0"/>
              </a:rPr>
              <a:t>Von unten nach oben: </a:t>
            </a:r>
            <a:r>
              <a:rPr lang="de-DE" sz="2400" b="1" dirty="0" smtClean="0">
                <a:solidFill>
                  <a:srgbClr val="C14026"/>
                </a:solidFill>
                <a:latin typeface="Source Sans Pro Semibold" charset="0"/>
                <a:ea typeface="Source Sans Pro Semibold" charset="0"/>
                <a:cs typeface="Source Sans Pro Semibold" charset="0"/>
              </a:rPr>
              <a:t>Events</a:t>
            </a:r>
          </a:p>
          <a:p>
            <a:pPr>
              <a:lnSpc>
                <a:spcPct val="120000"/>
              </a:lnSpc>
            </a:pPr>
            <a:endParaRPr lang="de-DE" sz="2400" b="1" dirty="0">
              <a:solidFill>
                <a:srgbClr val="EF7D1D"/>
              </a:solidFill>
              <a:latin typeface="Source Sans Pro Semibold" charset="0"/>
              <a:ea typeface="Source Sans Pro Semibold" charset="0"/>
              <a:cs typeface="Source Sans Pro Semibold" charset="0"/>
            </a:endParaRPr>
          </a:p>
          <a:p>
            <a:pPr>
              <a:lnSpc>
                <a:spcPct val="120000"/>
              </a:lnSpc>
            </a:pPr>
            <a:r>
              <a:rPr lang="de-DE" sz="1400" dirty="0" smtClean="0">
                <a:solidFill>
                  <a:srgbClr val="025249"/>
                </a:solidFill>
                <a:latin typeface="Source Code Pro Medium" charset="0"/>
                <a:ea typeface="Source Code Pro Medium" charset="0"/>
                <a:cs typeface="Source Code Pro Medium" charset="0"/>
              </a:rPr>
              <a:t>&lt;</a:t>
            </a:r>
            <a:r>
              <a:rPr lang="de-DE" sz="1400" dirty="0" err="1" smtClean="0">
                <a:solidFill>
                  <a:srgbClr val="025249"/>
                </a:solidFill>
                <a:latin typeface="Source Code Pro Medium" charset="0"/>
                <a:ea typeface="Source Code Pro Medium" charset="0"/>
                <a:cs typeface="Source Code Pro Medium" charset="0"/>
              </a:rPr>
              <a:t>input</a:t>
            </a:r>
            <a:r>
              <a:rPr lang="de-DE" sz="1400" dirty="0" smtClean="0">
                <a:solidFill>
                  <a:srgbClr val="025249"/>
                </a:solidFill>
                <a:latin typeface="Source Code Pro Medium" charset="0"/>
                <a:ea typeface="Source Code Pro Medium" charset="0"/>
                <a:cs typeface="Source Code Pro Medium" charset="0"/>
              </a:rPr>
              <a:t> </a:t>
            </a:r>
            <a:r>
              <a:rPr lang="de-DE" sz="1400" dirty="0" err="1" smtClean="0">
                <a:solidFill>
                  <a:srgbClr val="C14026"/>
                </a:solidFill>
                <a:latin typeface="Source Code Pro Medium" charset="0"/>
                <a:ea typeface="Source Code Pro Medium" charset="0"/>
                <a:cs typeface="Source Code Pro Medium" charset="0"/>
              </a:rPr>
              <a:t>onChange</a:t>
            </a:r>
            <a:r>
              <a:rPr lang="de-DE" sz="1400" dirty="0" smtClean="0">
                <a:solidFill>
                  <a:srgbClr val="C14026"/>
                </a:solidFill>
                <a:latin typeface="Source Code Pro Medium" charset="0"/>
                <a:ea typeface="Source Code Pro Medium" charset="0"/>
                <a:cs typeface="Source Code Pro Medium" charset="0"/>
              </a:rPr>
              <a:t>={. . . } </a:t>
            </a:r>
            <a:r>
              <a:rPr lang="de-DE" sz="1400" dirty="0" smtClean="0">
                <a:solidFill>
                  <a:srgbClr val="025249"/>
                </a:solidFill>
                <a:latin typeface="Source Code Pro Medium" charset="0"/>
                <a:ea typeface="Source Code Pro Medium" charset="0"/>
                <a:cs typeface="Source Code Pro Medium" charset="0"/>
              </a:rPr>
              <a:t>/&gt;</a:t>
            </a:r>
            <a:endParaRPr lang="de-DE" sz="1400" dirty="0">
              <a:solidFill>
                <a:srgbClr val="025249"/>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149260240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p:cNvPicPr>
            <a:picLocks noChangeAspect="1"/>
          </p:cNvPicPr>
          <p:nvPr/>
        </p:nvPicPr>
        <p:blipFill>
          <a:blip r:embed="rId2"/>
          <a:stretch>
            <a:fillRect/>
          </a:stretch>
        </p:blipFill>
        <p:spPr>
          <a:xfrm>
            <a:off x="1977390" y="1177089"/>
            <a:ext cx="7150100" cy="3098800"/>
          </a:xfrm>
          <a:prstGeom prst="rect">
            <a:avLst/>
          </a:prstGeom>
        </p:spPr>
      </p:pic>
      <p:sp>
        <p:nvSpPr>
          <p:cNvPr id="4" name="Titel 3"/>
          <p:cNvSpPr>
            <a:spLocks noGrp="1"/>
          </p:cNvSpPr>
          <p:nvPr>
            <p:ph type="title"/>
          </p:nvPr>
        </p:nvSpPr>
        <p:spPr/>
        <p:txBody>
          <a:bodyPr/>
          <a:lstStyle/>
          <a:p>
            <a:r>
              <a:rPr lang="de-DE" dirty="0" smtClean="0"/>
              <a:t>Kommunikation: Eigene Events</a:t>
            </a:r>
            <a:endParaRPr lang="de-DE" dirty="0"/>
          </a:p>
        </p:txBody>
      </p:sp>
      <p:sp>
        <p:nvSpPr>
          <p:cNvPr id="8" name="Textfeld 7"/>
          <p:cNvSpPr txBox="1"/>
          <p:nvPr/>
        </p:nvSpPr>
        <p:spPr>
          <a:xfrm>
            <a:off x="203200" y="4438713"/>
            <a:ext cx="9499600" cy="1865126"/>
          </a:xfrm>
          <a:prstGeom prst="rect">
            <a:avLst/>
          </a:prstGeom>
          <a:noFill/>
        </p:spPr>
        <p:txBody>
          <a:bodyPr wrap="square" rtlCol="0">
            <a:spAutoFit/>
          </a:bodyPr>
          <a:lstStyle/>
          <a:p>
            <a:pPr>
              <a:lnSpc>
                <a:spcPct val="120000"/>
              </a:lnSpc>
            </a:pPr>
            <a:r>
              <a:rPr lang="de-DE" sz="2400" b="1" dirty="0" smtClean="0">
                <a:solidFill>
                  <a:srgbClr val="025249"/>
                </a:solidFill>
                <a:latin typeface="Source Sans Pro Semibold" charset="0"/>
                <a:ea typeface="Source Sans Pro Semibold" charset="0"/>
                <a:cs typeface="Source Sans Pro Semibold" charset="0"/>
              </a:rPr>
              <a:t>Von unten nach oben: </a:t>
            </a:r>
            <a:r>
              <a:rPr lang="de-DE" sz="2400" b="1" dirty="0" smtClean="0">
                <a:solidFill>
                  <a:srgbClr val="C14026"/>
                </a:solidFill>
                <a:latin typeface="Source Sans Pro Semibold" charset="0"/>
                <a:ea typeface="Source Sans Pro Semibold" charset="0"/>
                <a:cs typeface="Source Sans Pro Semibold" charset="0"/>
              </a:rPr>
              <a:t>Events und </a:t>
            </a:r>
            <a:r>
              <a:rPr lang="de-DE" sz="2400" b="1" dirty="0" err="1" smtClean="0">
                <a:solidFill>
                  <a:srgbClr val="C14026"/>
                </a:solidFill>
                <a:latin typeface="Source Sans Pro Semibold" charset="0"/>
                <a:ea typeface="Source Sans Pro Semibold" charset="0"/>
                <a:cs typeface="Source Sans Pro Semibold" charset="0"/>
              </a:rPr>
              <a:t>Callbacks</a:t>
            </a:r>
            <a:endParaRPr lang="de-DE" sz="2400" b="1" dirty="0" smtClean="0">
              <a:solidFill>
                <a:srgbClr val="C14026"/>
              </a:solidFill>
              <a:latin typeface="Source Sans Pro Semibold" charset="0"/>
              <a:ea typeface="Source Sans Pro Semibold" charset="0"/>
              <a:cs typeface="Source Sans Pro Semibold" charset="0"/>
            </a:endParaRPr>
          </a:p>
          <a:p>
            <a:pPr marL="342900" indent="-342900">
              <a:lnSpc>
                <a:spcPct val="120000"/>
              </a:lnSpc>
              <a:buFont typeface="Arial" charset="0"/>
              <a:buChar char="•"/>
            </a:pPr>
            <a:r>
              <a:rPr lang="de-DE" sz="2400" b="1" dirty="0" smtClean="0">
                <a:solidFill>
                  <a:srgbClr val="025249"/>
                </a:solidFill>
                <a:latin typeface="Source Sans Pro Semibold" charset="0"/>
                <a:ea typeface="Source Sans Pro Semibold" charset="0"/>
                <a:cs typeface="Source Sans Pro Semibold" charset="0"/>
              </a:rPr>
              <a:t>Callback-Funktion als </a:t>
            </a:r>
            <a:r>
              <a:rPr lang="de-DE" sz="2400" b="1" dirty="0" smtClean="0">
                <a:solidFill>
                  <a:srgbClr val="EF7D1D"/>
                </a:solidFill>
                <a:latin typeface="Source Sans Pro Semibold" charset="0"/>
                <a:ea typeface="Source Sans Pro Semibold" charset="0"/>
                <a:cs typeface="Source Sans Pro Semibold" charset="0"/>
              </a:rPr>
              <a:t>Property</a:t>
            </a:r>
          </a:p>
          <a:p>
            <a:pPr marL="342900" indent="-342900">
              <a:lnSpc>
                <a:spcPct val="120000"/>
              </a:lnSpc>
              <a:buFont typeface="Arial" charset="0"/>
              <a:buChar char="•"/>
            </a:pPr>
            <a:r>
              <a:rPr lang="de-DE" sz="2400" b="1" dirty="0" smtClean="0">
                <a:solidFill>
                  <a:srgbClr val="C14026"/>
                </a:solidFill>
                <a:latin typeface="Source Sans Pro Semibold" charset="0"/>
                <a:ea typeface="Source Sans Pro Semibold" charset="0"/>
                <a:cs typeface="Source Sans Pro Semibold" charset="0"/>
              </a:rPr>
              <a:t>Event: </a:t>
            </a:r>
            <a:r>
              <a:rPr lang="de-DE" sz="2400" b="1" dirty="0" smtClean="0">
                <a:solidFill>
                  <a:srgbClr val="025249"/>
                </a:solidFill>
                <a:latin typeface="Source Sans Pro Semibold" charset="0"/>
                <a:ea typeface="Source Sans Pro Semibold" charset="0"/>
                <a:cs typeface="Source Sans Pro Semibold" charset="0"/>
              </a:rPr>
              <a:t>Aufruf der Callback-Funktion</a:t>
            </a:r>
          </a:p>
          <a:p>
            <a:pPr>
              <a:lnSpc>
                <a:spcPct val="120000"/>
              </a:lnSpc>
            </a:pPr>
            <a:endParaRPr lang="de-DE" sz="24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53815101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Callback-Funktionen (1)</a:t>
            </a:r>
            <a:endParaRPr lang="de-DE" dirty="0"/>
          </a:p>
        </p:txBody>
      </p:sp>
      <p:sp>
        <p:nvSpPr>
          <p:cNvPr id="3" name="Rechteck 2"/>
          <p:cNvSpPr/>
          <p:nvPr/>
        </p:nvSpPr>
        <p:spPr>
          <a:xfrm>
            <a:off x="2717800" y="1011853"/>
            <a:ext cx="7188200" cy="2462213"/>
          </a:xfrm>
          <a:prstGeom prst="rect">
            <a:avLst/>
          </a:prstGeom>
        </p:spPr>
        <p:txBody>
          <a:bodyPr wrap="square">
            <a:spAutoFit/>
          </a:bodyPr>
          <a:lstStyle/>
          <a:p>
            <a:r>
              <a:rPr lang="en-US" sz="1400" b="1" dirty="0">
                <a:solidFill>
                  <a:srgbClr val="025249"/>
                </a:solidFill>
                <a:latin typeface="Source Code Pro Semibold" charset="0"/>
                <a:ea typeface="Source Code Pro Semibold" charset="0"/>
                <a:cs typeface="Source Code Pro Semibold" charset="0"/>
              </a:rPr>
              <a:t>class </a:t>
            </a:r>
            <a:r>
              <a:rPr lang="en-US" sz="1400" b="1" dirty="0" err="1" smtClean="0">
                <a:solidFill>
                  <a:srgbClr val="41719C"/>
                </a:solidFill>
                <a:latin typeface="Source Code Pro Semibold" charset="0"/>
                <a:ea typeface="Source Code Pro Semibold" charset="0"/>
                <a:cs typeface="Source Code Pro Semibold" charset="0"/>
              </a:rPr>
              <a:t>PasswordView</a:t>
            </a:r>
            <a:r>
              <a:rPr lang="en-US" sz="1400" b="1" dirty="0" smtClean="0">
                <a:solidFill>
                  <a:srgbClr val="41719C"/>
                </a:solidFill>
                <a:latin typeface="Source Code Pro Semibold" charset="0"/>
                <a:ea typeface="Source Code Pro Semibold" charset="0"/>
                <a:cs typeface="Source Code Pro Semibold" charset="0"/>
              </a:rPr>
              <a:t> </a:t>
            </a:r>
            <a:r>
              <a:rPr lang="en-US" sz="1400" b="1" dirty="0">
                <a:solidFill>
                  <a:srgbClr val="025249"/>
                </a:solidFill>
                <a:latin typeface="Source Code Pro Semibold" charset="0"/>
                <a:ea typeface="Source Code Pro Semibold" charset="0"/>
                <a:cs typeface="Source Code Pro Semibold" charset="0"/>
              </a:rPr>
              <a:t>extends </a:t>
            </a:r>
            <a:r>
              <a:rPr lang="en-US" sz="1400" b="1" dirty="0" err="1">
                <a:solidFill>
                  <a:srgbClr val="025249"/>
                </a:solidFill>
                <a:latin typeface="Source Code Pro Semibold" charset="0"/>
                <a:ea typeface="Source Code Pro Semibold" charset="0"/>
                <a:cs typeface="Source Code Pro Semibold" charset="0"/>
              </a:rPr>
              <a:t>React.Component</a:t>
            </a:r>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 </a:t>
            </a:r>
            <a:r>
              <a:rPr lang="en-US" sz="1400" b="1" dirty="0" smtClean="0">
                <a:solidFill>
                  <a:srgbClr val="025249"/>
                </a:solidFill>
                <a:latin typeface="Source Code Pro Semibold" charset="0"/>
                <a:ea typeface="Source Code Pro Semibold" charset="0"/>
                <a:cs typeface="Source Code Pro Semibold" charset="0"/>
              </a:rPr>
              <a:t> </a:t>
            </a:r>
            <a:endParaRPr lang="en-US" sz="1400" b="1" dirty="0">
              <a:solidFill>
                <a:srgbClr val="025249"/>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 render() {</a:t>
            </a:r>
          </a:p>
          <a:p>
            <a:r>
              <a:rPr lang="en-US" sz="1400" b="1" dirty="0">
                <a:solidFill>
                  <a:srgbClr val="025249"/>
                </a:solidFill>
                <a:latin typeface="Source Code Pro Semibold" charset="0"/>
                <a:ea typeface="Source Code Pro Semibold" charset="0"/>
                <a:cs typeface="Source Code Pro Semibold" charset="0"/>
              </a:rPr>
              <a:t>  return . . .</a:t>
            </a:r>
          </a:p>
          <a:p>
            <a:r>
              <a:rPr lang="en-US" sz="1400" b="1" dirty="0">
                <a:solidFill>
                  <a:srgbClr val="025249"/>
                </a:solidFill>
                <a:latin typeface="Source Code Pro Semibold" charset="0"/>
                <a:ea typeface="Source Code Pro Semibold" charset="0"/>
                <a:cs typeface="Source Code Pro Semibold" charset="0"/>
              </a:rPr>
              <a:t>   &lt;</a:t>
            </a:r>
            <a:r>
              <a:rPr lang="en-US" sz="1400" b="1" dirty="0" err="1">
                <a:solidFill>
                  <a:srgbClr val="41719C"/>
                </a:solidFill>
                <a:latin typeface="Source Code Pro Semibold" charset="0"/>
                <a:ea typeface="Source Code Pro Semibold" charset="0"/>
                <a:cs typeface="Source Code Pro Semibold" charset="0"/>
              </a:rPr>
              <a:t>PasswordForm</a:t>
            </a:r>
            <a:r>
              <a:rPr lang="en-US" sz="1400" b="1" dirty="0">
                <a:solidFill>
                  <a:srgbClr val="025249"/>
                </a:solidFill>
                <a:latin typeface="Source Code Pro Semibold" charset="0"/>
                <a:ea typeface="Source Code Pro Semibold" charset="0"/>
                <a:cs typeface="Source Code Pro Semibold" charset="0"/>
              </a:rPr>
              <a:t> . .  .</a:t>
            </a:r>
          </a:p>
          <a:p>
            <a:r>
              <a:rPr lang="en-US" sz="1400" b="1" dirty="0">
                <a:solidFill>
                  <a:srgbClr val="025249"/>
                </a:solidFill>
                <a:latin typeface="Source Code Pro Semibold" charset="0"/>
                <a:ea typeface="Source Code Pro Semibold" charset="0"/>
                <a:cs typeface="Source Code Pro Semibold" charset="0"/>
              </a:rPr>
              <a:t>         </a:t>
            </a:r>
            <a:r>
              <a:rPr lang="en-US" sz="1400" b="1" dirty="0" err="1">
                <a:solidFill>
                  <a:srgbClr val="EF7D1D"/>
                </a:solidFill>
                <a:latin typeface="Source Code Pro Semibold" charset="0"/>
                <a:ea typeface="Source Code Pro Semibold" charset="0"/>
                <a:cs typeface="Source Code Pro Semibold" charset="0"/>
              </a:rPr>
              <a:t>onSetPasswordHandler</a:t>
            </a:r>
            <a:r>
              <a:rPr lang="en-US" sz="1400" b="1" dirty="0">
                <a:solidFill>
                  <a:srgbClr val="EF7D1D"/>
                </a:solidFill>
                <a:latin typeface="Source Code Pro Semibold" charset="0"/>
                <a:ea typeface="Source Code Pro Semibold" charset="0"/>
                <a:cs typeface="Source Code Pro Semibold" charset="0"/>
              </a:rPr>
              <a:t>={p=&gt;</a:t>
            </a:r>
            <a:r>
              <a:rPr lang="en-US" sz="1400" b="1" dirty="0" err="1" smtClean="0">
                <a:solidFill>
                  <a:srgbClr val="EF7D1D"/>
                </a:solidFill>
                <a:latin typeface="Source Code Pro Semibold" charset="0"/>
                <a:ea typeface="Source Code Pro Semibold" charset="0"/>
                <a:cs typeface="Source Code Pro Semibold" charset="0"/>
              </a:rPr>
              <a:t>this.setState</a:t>
            </a:r>
            <a:r>
              <a:rPr lang="en-US" sz="1400" b="1" dirty="0" smtClean="0">
                <a:solidFill>
                  <a:srgbClr val="EF7D1D"/>
                </a:solidFill>
                <a:latin typeface="Source Code Pro Semibold" charset="0"/>
                <a:ea typeface="Source Code Pro Semibold" charset="0"/>
                <a:cs typeface="Source Code Pro Semibold" charset="0"/>
              </a:rPr>
              <a:t>(</a:t>
            </a:r>
            <a:r>
              <a:rPr lang="en-US" sz="1400" b="1" dirty="0" err="1" smtClean="0">
                <a:solidFill>
                  <a:srgbClr val="EF7D1D"/>
                </a:solidFill>
                <a:latin typeface="Source Code Pro Semibold" charset="0"/>
                <a:ea typeface="Source Code Pro Semibold" charset="0"/>
                <a:cs typeface="Source Code Pro Semibold" charset="0"/>
              </a:rPr>
              <a:t>newPassword</a:t>
            </a:r>
            <a:r>
              <a:rPr lang="en-US" sz="1400" b="1" dirty="0" smtClean="0">
                <a:solidFill>
                  <a:srgbClr val="EF7D1D"/>
                </a:solidFill>
                <a:latin typeface="Source Code Pro Semibold" charset="0"/>
                <a:ea typeface="Source Code Pro Semibold" charset="0"/>
                <a:cs typeface="Source Code Pro Semibold" charset="0"/>
              </a:rPr>
              <a:t>: p)}</a:t>
            </a:r>
            <a:endParaRPr lang="en-US" sz="1400" b="1" dirty="0">
              <a:solidFill>
                <a:srgbClr val="EF7D1D"/>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   /&gt;;</a:t>
            </a:r>
          </a:p>
          <a:p>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a:t>
            </a:r>
          </a:p>
          <a:p>
            <a:endParaRPr lang="en-US" sz="1400" dirty="0">
              <a:solidFill>
                <a:srgbClr val="025249"/>
              </a:solidFill>
              <a:latin typeface="Source Code Pro" charset="0"/>
              <a:ea typeface="Source Code Pro" charset="0"/>
              <a:cs typeface="Source Code Pro" charset="0"/>
            </a:endParaRPr>
          </a:p>
          <a:p>
            <a:r>
              <a:rPr lang="en-US" sz="1400" dirty="0">
                <a:solidFill>
                  <a:srgbClr val="025249"/>
                </a:solidFill>
                <a:latin typeface="Source Code Pro" charset="0"/>
                <a:ea typeface="Source Code Pro" charset="0"/>
                <a:cs typeface="Source Code Pro" charset="0"/>
              </a:rPr>
              <a:t> </a:t>
            </a:r>
          </a:p>
        </p:txBody>
      </p:sp>
      <p:sp>
        <p:nvSpPr>
          <p:cNvPr id="4" name="Rechteck 3"/>
          <p:cNvSpPr/>
          <p:nvPr/>
        </p:nvSpPr>
        <p:spPr>
          <a:xfrm>
            <a:off x="0" y="2086991"/>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 Callback-Funktion übergeben</a:t>
            </a:r>
            <a:endParaRPr lang="de-DE" sz="14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62905478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Callback-Funktionen (2)</a:t>
            </a:r>
            <a:endParaRPr lang="de-DE" dirty="0"/>
          </a:p>
        </p:txBody>
      </p:sp>
      <p:sp>
        <p:nvSpPr>
          <p:cNvPr id="3" name="Rechteck 2"/>
          <p:cNvSpPr/>
          <p:nvPr/>
        </p:nvSpPr>
        <p:spPr>
          <a:xfrm>
            <a:off x="2717800" y="1011853"/>
            <a:ext cx="7188200" cy="5693866"/>
          </a:xfrm>
          <a:prstGeom prst="rect">
            <a:avLst/>
          </a:prstGeom>
        </p:spPr>
        <p:txBody>
          <a:bodyPr wrap="square">
            <a:spAutoFit/>
          </a:bodyPr>
          <a:lstStyle/>
          <a:p>
            <a:r>
              <a:rPr lang="en-US" sz="1400" b="1" dirty="0">
                <a:solidFill>
                  <a:srgbClr val="025249"/>
                </a:solidFill>
                <a:latin typeface="Source Code Pro Semibold" charset="0"/>
                <a:ea typeface="Source Code Pro Semibold" charset="0"/>
                <a:cs typeface="Source Code Pro Semibold" charset="0"/>
              </a:rPr>
              <a:t>class </a:t>
            </a:r>
            <a:r>
              <a:rPr lang="en-US" sz="1400" b="1" dirty="0" err="1" smtClean="0">
                <a:solidFill>
                  <a:srgbClr val="41719C"/>
                </a:solidFill>
                <a:latin typeface="Source Code Pro Semibold" charset="0"/>
                <a:ea typeface="Source Code Pro Semibold" charset="0"/>
                <a:cs typeface="Source Code Pro Semibold" charset="0"/>
              </a:rPr>
              <a:t>PasswordView</a:t>
            </a:r>
            <a:r>
              <a:rPr lang="en-US" sz="1400" b="1" dirty="0" smtClean="0">
                <a:solidFill>
                  <a:srgbClr val="41719C"/>
                </a:solidFill>
                <a:latin typeface="Source Code Pro Semibold" charset="0"/>
                <a:ea typeface="Source Code Pro Semibold" charset="0"/>
                <a:cs typeface="Source Code Pro Semibold" charset="0"/>
              </a:rPr>
              <a:t> </a:t>
            </a:r>
            <a:r>
              <a:rPr lang="en-US" sz="1400" b="1" dirty="0">
                <a:solidFill>
                  <a:srgbClr val="025249"/>
                </a:solidFill>
                <a:latin typeface="Source Code Pro Semibold" charset="0"/>
                <a:ea typeface="Source Code Pro Semibold" charset="0"/>
                <a:cs typeface="Source Code Pro Semibold" charset="0"/>
              </a:rPr>
              <a:t>extends </a:t>
            </a:r>
            <a:r>
              <a:rPr lang="en-US" sz="1400" b="1" dirty="0" err="1">
                <a:solidFill>
                  <a:srgbClr val="025249"/>
                </a:solidFill>
                <a:latin typeface="Source Code Pro Semibold" charset="0"/>
                <a:ea typeface="Source Code Pro Semibold" charset="0"/>
                <a:cs typeface="Source Code Pro Semibold" charset="0"/>
              </a:rPr>
              <a:t>React.Component</a:t>
            </a:r>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 </a:t>
            </a:r>
            <a:r>
              <a:rPr lang="en-US" sz="1400" b="1" dirty="0" smtClean="0">
                <a:solidFill>
                  <a:srgbClr val="025249"/>
                </a:solidFill>
                <a:latin typeface="Source Code Pro Semibold" charset="0"/>
                <a:ea typeface="Source Code Pro Semibold" charset="0"/>
                <a:cs typeface="Source Code Pro Semibold" charset="0"/>
              </a:rPr>
              <a:t> </a:t>
            </a:r>
            <a:endParaRPr lang="en-US" sz="1400" b="1" dirty="0">
              <a:solidFill>
                <a:srgbClr val="025249"/>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 render() {</a:t>
            </a:r>
          </a:p>
          <a:p>
            <a:r>
              <a:rPr lang="en-US" sz="1400" b="1" dirty="0">
                <a:solidFill>
                  <a:srgbClr val="025249"/>
                </a:solidFill>
                <a:latin typeface="Source Code Pro Semibold" charset="0"/>
                <a:ea typeface="Source Code Pro Semibold" charset="0"/>
                <a:cs typeface="Source Code Pro Semibold" charset="0"/>
              </a:rPr>
              <a:t>  return . . .</a:t>
            </a:r>
          </a:p>
          <a:p>
            <a:r>
              <a:rPr lang="en-US" sz="1400" b="1" dirty="0">
                <a:solidFill>
                  <a:srgbClr val="025249"/>
                </a:solidFill>
                <a:latin typeface="Source Code Pro Semibold" charset="0"/>
                <a:ea typeface="Source Code Pro Semibold" charset="0"/>
                <a:cs typeface="Source Code Pro Semibold" charset="0"/>
              </a:rPr>
              <a:t>   &lt;</a:t>
            </a:r>
            <a:r>
              <a:rPr lang="en-US" sz="1400" b="1" dirty="0" err="1">
                <a:solidFill>
                  <a:srgbClr val="41719C"/>
                </a:solidFill>
                <a:latin typeface="Source Code Pro Semibold" charset="0"/>
                <a:ea typeface="Source Code Pro Semibold" charset="0"/>
                <a:cs typeface="Source Code Pro Semibold" charset="0"/>
              </a:rPr>
              <a:t>PasswordForm</a:t>
            </a:r>
            <a:r>
              <a:rPr lang="en-US" sz="1400" b="1" dirty="0">
                <a:solidFill>
                  <a:srgbClr val="025249"/>
                </a:solidFill>
                <a:latin typeface="Source Code Pro Semibold" charset="0"/>
                <a:ea typeface="Source Code Pro Semibold" charset="0"/>
                <a:cs typeface="Source Code Pro Semibold" charset="0"/>
              </a:rPr>
              <a:t> . .  .</a:t>
            </a:r>
          </a:p>
          <a:p>
            <a:r>
              <a:rPr lang="en-US" sz="1400" b="1" dirty="0">
                <a:solidFill>
                  <a:srgbClr val="025249"/>
                </a:solidFill>
                <a:latin typeface="Source Code Pro Semibold" charset="0"/>
                <a:ea typeface="Source Code Pro Semibold" charset="0"/>
                <a:cs typeface="Source Code Pro Semibold" charset="0"/>
              </a:rPr>
              <a:t>         </a:t>
            </a:r>
            <a:r>
              <a:rPr lang="en-US" sz="1400" b="1" dirty="0" err="1">
                <a:solidFill>
                  <a:srgbClr val="025249"/>
                </a:solidFill>
                <a:latin typeface="Source Code Pro Semibold" charset="0"/>
                <a:ea typeface="Source Code Pro Semibold" charset="0"/>
                <a:cs typeface="Source Code Pro Semibold" charset="0"/>
              </a:rPr>
              <a:t>onSetPasswordHandler</a:t>
            </a:r>
            <a:r>
              <a:rPr lang="en-US" sz="1400" b="1" dirty="0">
                <a:solidFill>
                  <a:srgbClr val="025249"/>
                </a:solidFill>
                <a:latin typeface="Source Code Pro Semibold" charset="0"/>
                <a:ea typeface="Source Code Pro Semibold" charset="0"/>
                <a:cs typeface="Source Code Pro Semibold" charset="0"/>
              </a:rPr>
              <a:t>={p=&gt;</a:t>
            </a:r>
            <a:r>
              <a:rPr lang="en-US" sz="1400" b="1" dirty="0" err="1" smtClean="0">
                <a:solidFill>
                  <a:srgbClr val="025249"/>
                </a:solidFill>
                <a:latin typeface="Source Code Pro Semibold" charset="0"/>
                <a:ea typeface="Source Code Pro Semibold" charset="0"/>
                <a:cs typeface="Source Code Pro Semibold" charset="0"/>
              </a:rPr>
              <a:t>this.setState</a:t>
            </a:r>
            <a:r>
              <a:rPr lang="en-US" sz="1400" b="1" dirty="0" smtClean="0">
                <a:solidFill>
                  <a:srgbClr val="025249"/>
                </a:solidFill>
                <a:latin typeface="Source Code Pro Semibold" charset="0"/>
                <a:ea typeface="Source Code Pro Semibold" charset="0"/>
                <a:cs typeface="Source Code Pro Semibold" charset="0"/>
              </a:rPr>
              <a:t>(</a:t>
            </a:r>
            <a:r>
              <a:rPr lang="en-US" sz="1400" b="1" dirty="0" err="1" smtClean="0">
                <a:solidFill>
                  <a:srgbClr val="025249"/>
                </a:solidFill>
                <a:latin typeface="Source Code Pro Semibold" charset="0"/>
                <a:ea typeface="Source Code Pro Semibold" charset="0"/>
                <a:cs typeface="Source Code Pro Semibold" charset="0"/>
              </a:rPr>
              <a:t>newPassword</a:t>
            </a:r>
            <a:r>
              <a:rPr lang="en-US" sz="1400" b="1" dirty="0" smtClean="0">
                <a:solidFill>
                  <a:srgbClr val="025249"/>
                </a:solidFill>
                <a:latin typeface="Source Code Pro Semibold" charset="0"/>
                <a:ea typeface="Source Code Pro Semibold" charset="0"/>
                <a:cs typeface="Source Code Pro Semibold" charset="0"/>
              </a:rPr>
              <a:t>: p)}</a:t>
            </a:r>
            <a:endParaRPr lang="en-US" sz="1400" b="1" dirty="0">
              <a:solidFill>
                <a:srgbClr val="025249"/>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   /&gt;;</a:t>
            </a:r>
          </a:p>
          <a:p>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a:t>
            </a:r>
          </a:p>
          <a:p>
            <a:endParaRPr lang="en-US" sz="1400" b="1" dirty="0">
              <a:solidFill>
                <a:srgbClr val="025249"/>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class </a:t>
            </a:r>
            <a:r>
              <a:rPr lang="en-US" sz="1400" b="1" dirty="0" err="1">
                <a:solidFill>
                  <a:srgbClr val="41719C"/>
                </a:solidFill>
                <a:latin typeface="Source Code Pro Semibold" charset="0"/>
                <a:ea typeface="Source Code Pro Semibold" charset="0"/>
                <a:cs typeface="Source Code Pro Semibold" charset="0"/>
              </a:rPr>
              <a:t>PasswordForm</a:t>
            </a:r>
            <a:r>
              <a:rPr lang="en-US" sz="1400" b="1" dirty="0">
                <a:solidFill>
                  <a:srgbClr val="41719C"/>
                </a:solidFill>
                <a:latin typeface="Source Code Pro Semibold" charset="0"/>
                <a:ea typeface="Source Code Pro Semibold" charset="0"/>
                <a:cs typeface="Source Code Pro Semibold" charset="0"/>
              </a:rPr>
              <a:t> </a:t>
            </a:r>
            <a:r>
              <a:rPr lang="en-US" sz="1400" b="1" dirty="0">
                <a:solidFill>
                  <a:srgbClr val="025249"/>
                </a:solidFill>
                <a:latin typeface="Source Code Pro Semibold" charset="0"/>
                <a:ea typeface="Source Code Pro Semibold" charset="0"/>
                <a:cs typeface="Source Code Pro Semibold" charset="0"/>
              </a:rPr>
              <a:t>extends </a:t>
            </a:r>
            <a:r>
              <a:rPr lang="en-US" sz="1400" b="1" dirty="0" err="1">
                <a:solidFill>
                  <a:srgbClr val="025249"/>
                </a:solidFill>
                <a:latin typeface="Source Code Pro Semibold" charset="0"/>
                <a:ea typeface="Source Code Pro Semibold" charset="0"/>
                <a:cs typeface="Source Code Pro Semibold" charset="0"/>
              </a:rPr>
              <a:t>React.Component</a:t>
            </a:r>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 render() {</a:t>
            </a:r>
          </a:p>
          <a:p>
            <a:r>
              <a:rPr lang="en-US" sz="1400" b="1" dirty="0">
                <a:solidFill>
                  <a:srgbClr val="025249"/>
                </a:solidFill>
                <a:latin typeface="Source Code Pro Semibold" charset="0"/>
                <a:ea typeface="Source Code Pro Semibold" charset="0"/>
                <a:cs typeface="Source Code Pro Semibold" charset="0"/>
              </a:rPr>
              <a:t>  return . . .</a:t>
            </a:r>
          </a:p>
          <a:p>
            <a:r>
              <a:rPr lang="en-US" sz="1400" b="1" dirty="0">
                <a:solidFill>
                  <a:srgbClr val="025249"/>
                </a:solidFill>
                <a:latin typeface="Source Code Pro Semibold" charset="0"/>
                <a:ea typeface="Source Code Pro Semibold" charset="0"/>
                <a:cs typeface="Source Code Pro Semibold" charset="0"/>
              </a:rPr>
              <a:t>   &lt;input value=“. . .” </a:t>
            </a:r>
            <a:r>
              <a:rPr lang="en-US" sz="1400" b="1" dirty="0" err="1">
                <a:solidFill>
                  <a:srgbClr val="025249"/>
                </a:solidFill>
                <a:latin typeface="Source Code Pro Semibold" charset="0"/>
                <a:ea typeface="Source Code Pro Semibold" charset="0"/>
                <a:cs typeface="Source Code Pro Semibold" charset="0"/>
              </a:rPr>
              <a:t>onChange</a:t>
            </a:r>
            <a:r>
              <a:rPr lang="en-US" sz="1400" b="1" dirty="0">
                <a:solidFill>
                  <a:srgbClr val="025249"/>
                </a:solidFill>
                <a:latin typeface="Source Code Pro Semibold" charset="0"/>
                <a:ea typeface="Source Code Pro Semibold" charset="0"/>
                <a:cs typeface="Source Code Pro Semibold" charset="0"/>
              </a:rPr>
              <a:t>=“. . .” /&gt;</a:t>
            </a:r>
          </a:p>
          <a:p>
            <a:r>
              <a:rPr lang="en-US" sz="1400" b="1" dirty="0">
                <a:solidFill>
                  <a:srgbClr val="025249"/>
                </a:solidFill>
                <a:latin typeface="Source Code Pro Semibold" charset="0"/>
                <a:ea typeface="Source Code Pro Semibold" charset="0"/>
                <a:cs typeface="Source Code Pro Semibold" charset="0"/>
              </a:rPr>
              <a:t>   &lt;Button label=“Set new Password”</a:t>
            </a:r>
          </a:p>
          <a:p>
            <a:r>
              <a:rPr lang="en-US" sz="1400" b="1" dirty="0">
                <a:solidFill>
                  <a:srgbClr val="025249"/>
                </a:solidFill>
                <a:latin typeface="Source Code Pro Semibold" charset="0"/>
                <a:ea typeface="Source Code Pro Semibold" charset="0"/>
                <a:cs typeface="Source Code Pro Semibold" charset="0"/>
              </a:rPr>
              <a:t>     </a:t>
            </a:r>
            <a:r>
              <a:rPr lang="en-US" sz="1400" b="1" dirty="0" err="1">
                <a:solidFill>
                  <a:srgbClr val="EF7D1D"/>
                </a:solidFill>
                <a:latin typeface="Source Code Pro Semibold" charset="0"/>
                <a:ea typeface="Source Code Pro Semibold" charset="0"/>
                <a:cs typeface="Source Code Pro Semibold" charset="0"/>
              </a:rPr>
              <a:t>onClickHandler</a:t>
            </a:r>
            <a:r>
              <a:rPr lang="en-US" sz="1400" b="1" dirty="0">
                <a:solidFill>
                  <a:srgbClr val="EF7D1D"/>
                </a:solidFill>
                <a:latin typeface="Source Code Pro Semibold" charset="0"/>
                <a:ea typeface="Source Code Pro Semibold" charset="0"/>
                <a:cs typeface="Source Code Pro Semibold" charset="0"/>
              </a:rPr>
              <a:t>=</a:t>
            </a:r>
          </a:p>
          <a:p>
            <a:r>
              <a:rPr lang="en-US" sz="1400" b="1" dirty="0">
                <a:solidFill>
                  <a:srgbClr val="EF7D1D"/>
                </a:solidFill>
                <a:latin typeface="Source Code Pro Semibold" charset="0"/>
                <a:ea typeface="Source Code Pro Semibold" charset="0"/>
                <a:cs typeface="Source Code Pro Semibold" charset="0"/>
              </a:rPr>
              <a:t>       {()=&gt;</a:t>
            </a:r>
            <a:r>
              <a:rPr lang="en-US" sz="1400" b="1" dirty="0" err="1">
                <a:solidFill>
                  <a:srgbClr val="EF7D1D"/>
                </a:solidFill>
                <a:latin typeface="Source Code Pro Semibold" charset="0"/>
                <a:ea typeface="Source Code Pro Semibold" charset="0"/>
                <a:cs typeface="Source Code Pro Semibold" charset="0"/>
              </a:rPr>
              <a:t>this.props.onSetPasswordHandler</a:t>
            </a:r>
            <a:r>
              <a:rPr lang="en-US" sz="1400" b="1" dirty="0">
                <a:solidFill>
                  <a:srgbClr val="EF7D1D"/>
                </a:solidFill>
                <a:latin typeface="Source Code Pro Semibold" charset="0"/>
                <a:ea typeface="Source Code Pro Semibold" charset="0"/>
                <a:cs typeface="Source Code Pro Semibold" charset="0"/>
              </a:rPr>
              <a:t>(</a:t>
            </a:r>
            <a:r>
              <a:rPr lang="en-US" sz="1400" b="1" dirty="0" err="1">
                <a:solidFill>
                  <a:srgbClr val="EF7D1D"/>
                </a:solidFill>
                <a:latin typeface="Source Code Pro Semibold" charset="0"/>
                <a:ea typeface="Source Code Pro Semibold" charset="0"/>
                <a:cs typeface="Source Code Pro Semibold" charset="0"/>
              </a:rPr>
              <a:t>this.state.password</a:t>
            </a:r>
            <a:r>
              <a:rPr lang="en-US" sz="1400" b="1" dirty="0">
                <a:solidFill>
                  <a:srgbClr val="EF7D1D"/>
                </a:solidFill>
                <a:latin typeface="Source Code Pro Semibold" charset="0"/>
                <a:ea typeface="Source Code Pro Semibold" charset="0"/>
                <a:cs typeface="Source Code Pro Semibold" charset="0"/>
              </a:rPr>
              <a:t>)}</a:t>
            </a:r>
          </a:p>
          <a:p>
            <a:r>
              <a:rPr lang="en-US" sz="1400" b="1" dirty="0">
                <a:solidFill>
                  <a:srgbClr val="025249"/>
                </a:solidFill>
                <a:latin typeface="Source Code Pro Semibold" charset="0"/>
                <a:ea typeface="Source Code Pro Semibold" charset="0"/>
                <a:cs typeface="Source Code Pro Semibold" charset="0"/>
              </a:rPr>
              <a:t>   /&gt;</a:t>
            </a:r>
          </a:p>
          <a:p>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a:t>
            </a:r>
          </a:p>
          <a:p>
            <a:endParaRPr lang="en-US" sz="1400" b="1" dirty="0">
              <a:solidFill>
                <a:srgbClr val="025249"/>
              </a:solidFill>
              <a:latin typeface="Source Code Pro Semibold" charset="0"/>
              <a:ea typeface="Source Code Pro Semibold" charset="0"/>
              <a:cs typeface="Source Code Pro Semibold" charset="0"/>
            </a:endParaRPr>
          </a:p>
          <a:p>
            <a:r>
              <a:rPr lang="en-US" sz="1400" b="1" dirty="0" err="1">
                <a:solidFill>
                  <a:srgbClr val="025249"/>
                </a:solidFill>
                <a:latin typeface="Source Code Pro Semibold" charset="0"/>
                <a:ea typeface="Source Code Pro Semibold" charset="0"/>
                <a:cs typeface="Source Code Pro Semibold" charset="0"/>
              </a:rPr>
              <a:t>PasswordForm.propTypes</a:t>
            </a:r>
            <a:r>
              <a:rPr lang="en-US" sz="1400" b="1" dirty="0">
                <a:solidFill>
                  <a:srgbClr val="025249"/>
                </a:solidFill>
                <a:latin typeface="Source Code Pro Semibold" charset="0"/>
                <a:ea typeface="Source Code Pro Semibold" charset="0"/>
                <a:cs typeface="Source Code Pro Semibold" charset="0"/>
              </a:rPr>
              <a:t> = {</a:t>
            </a:r>
          </a:p>
          <a:p>
            <a:r>
              <a:rPr lang="en-US" sz="1400" b="1" dirty="0">
                <a:solidFill>
                  <a:srgbClr val="025249"/>
                </a:solidFill>
                <a:latin typeface="Source Code Pro Semibold" charset="0"/>
                <a:ea typeface="Source Code Pro Semibold" charset="0"/>
                <a:cs typeface="Source Code Pro Semibold" charset="0"/>
              </a:rPr>
              <a:t> </a:t>
            </a:r>
            <a:r>
              <a:rPr lang="en-US" sz="1400" b="1" dirty="0" err="1">
                <a:solidFill>
                  <a:srgbClr val="EF7D1D"/>
                </a:solidFill>
                <a:latin typeface="Source Code Pro Semibold" charset="0"/>
                <a:ea typeface="Source Code Pro Semibold" charset="0"/>
                <a:cs typeface="Source Code Pro Semibold" charset="0"/>
              </a:rPr>
              <a:t>onSetPasswordHandler</a:t>
            </a:r>
            <a:r>
              <a:rPr lang="en-US" sz="1400" b="1" dirty="0">
                <a:solidFill>
                  <a:srgbClr val="EF7D1D"/>
                </a:solidFill>
                <a:latin typeface="Source Code Pro Semibold" charset="0"/>
                <a:ea typeface="Source Code Pro Semibold" charset="0"/>
                <a:cs typeface="Source Code Pro Semibold" charset="0"/>
              </a:rPr>
              <a:t>: </a:t>
            </a:r>
            <a:r>
              <a:rPr lang="en-US" sz="1400" b="1" dirty="0" err="1">
                <a:solidFill>
                  <a:srgbClr val="EF7D1D"/>
                </a:solidFill>
                <a:latin typeface="Source Code Pro Semibold" charset="0"/>
                <a:ea typeface="Source Code Pro Semibold" charset="0"/>
                <a:cs typeface="Source Code Pro Semibold" charset="0"/>
              </a:rPr>
              <a:t>React.PropTypes.func.isRequired</a:t>
            </a:r>
            <a:endParaRPr lang="en-US" sz="1400" b="1" dirty="0">
              <a:solidFill>
                <a:srgbClr val="EF7D1D"/>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a:t>
            </a:r>
          </a:p>
        </p:txBody>
      </p:sp>
      <p:sp>
        <p:nvSpPr>
          <p:cNvPr id="5" name="Rechteck 4"/>
          <p:cNvSpPr/>
          <p:nvPr/>
        </p:nvSpPr>
        <p:spPr>
          <a:xfrm>
            <a:off x="0" y="4533900"/>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 Callback-Funktion aufrufen</a:t>
            </a:r>
            <a:endParaRPr lang="de-DE" sz="1400" b="1" dirty="0">
              <a:solidFill>
                <a:srgbClr val="025249"/>
              </a:solidFill>
              <a:latin typeface="Source Sans Pro Semibold" charset="0"/>
              <a:ea typeface="Source Sans Pro Semibold" charset="0"/>
              <a:cs typeface="Source Sans Pro Semibold" charset="0"/>
            </a:endParaRPr>
          </a:p>
        </p:txBody>
      </p:sp>
      <p:sp>
        <p:nvSpPr>
          <p:cNvPr id="11" name="Rechteck 10"/>
          <p:cNvSpPr/>
          <p:nvPr/>
        </p:nvSpPr>
        <p:spPr>
          <a:xfrm>
            <a:off x="0" y="5905500"/>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 Callback-Funktion angeben</a:t>
            </a:r>
            <a:endParaRPr lang="de-DE" sz="14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69292120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Callback-Funktionen (3)</a:t>
            </a:r>
            <a:endParaRPr lang="de-DE" dirty="0"/>
          </a:p>
        </p:txBody>
      </p:sp>
      <p:sp>
        <p:nvSpPr>
          <p:cNvPr id="3" name="Rechteck 2"/>
          <p:cNvSpPr/>
          <p:nvPr/>
        </p:nvSpPr>
        <p:spPr>
          <a:xfrm>
            <a:off x="2717800" y="1011853"/>
            <a:ext cx="7188200" cy="5693866"/>
          </a:xfrm>
          <a:prstGeom prst="rect">
            <a:avLst/>
          </a:prstGeom>
        </p:spPr>
        <p:txBody>
          <a:bodyPr wrap="square">
            <a:spAutoFit/>
          </a:bodyPr>
          <a:lstStyle/>
          <a:p>
            <a:r>
              <a:rPr lang="en-US" sz="1400" b="1" dirty="0">
                <a:solidFill>
                  <a:srgbClr val="025249"/>
                </a:solidFill>
                <a:latin typeface="Source Code Pro Semibold" charset="0"/>
                <a:ea typeface="Source Code Pro Semibold" charset="0"/>
                <a:cs typeface="Source Code Pro Semibold" charset="0"/>
              </a:rPr>
              <a:t>class </a:t>
            </a:r>
            <a:r>
              <a:rPr lang="en-US" sz="1400" b="1" dirty="0" err="1" smtClean="0">
                <a:solidFill>
                  <a:srgbClr val="41719C"/>
                </a:solidFill>
                <a:latin typeface="Source Code Pro Semibold" charset="0"/>
                <a:ea typeface="Source Code Pro Semibold" charset="0"/>
                <a:cs typeface="Source Code Pro Semibold" charset="0"/>
              </a:rPr>
              <a:t>PasswordView</a:t>
            </a:r>
            <a:r>
              <a:rPr lang="en-US" sz="1400" b="1" dirty="0" smtClean="0">
                <a:solidFill>
                  <a:srgbClr val="41719C"/>
                </a:solidFill>
                <a:latin typeface="Source Code Pro Semibold" charset="0"/>
                <a:ea typeface="Source Code Pro Semibold" charset="0"/>
                <a:cs typeface="Source Code Pro Semibold" charset="0"/>
              </a:rPr>
              <a:t> </a:t>
            </a:r>
            <a:r>
              <a:rPr lang="en-US" sz="1400" b="1" dirty="0">
                <a:solidFill>
                  <a:srgbClr val="025249"/>
                </a:solidFill>
                <a:latin typeface="Source Code Pro Semibold" charset="0"/>
                <a:ea typeface="Source Code Pro Semibold" charset="0"/>
                <a:cs typeface="Source Code Pro Semibold" charset="0"/>
              </a:rPr>
              <a:t>extends </a:t>
            </a:r>
            <a:r>
              <a:rPr lang="en-US" sz="1400" b="1" dirty="0" err="1">
                <a:solidFill>
                  <a:srgbClr val="025249"/>
                </a:solidFill>
                <a:latin typeface="Source Code Pro Semibold" charset="0"/>
                <a:ea typeface="Source Code Pro Semibold" charset="0"/>
                <a:cs typeface="Source Code Pro Semibold" charset="0"/>
              </a:rPr>
              <a:t>React.Component</a:t>
            </a:r>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 </a:t>
            </a:r>
            <a:r>
              <a:rPr lang="en-US" sz="1400" b="1" dirty="0" smtClean="0">
                <a:solidFill>
                  <a:srgbClr val="025249"/>
                </a:solidFill>
                <a:latin typeface="Source Code Pro Semibold" charset="0"/>
                <a:ea typeface="Source Code Pro Semibold" charset="0"/>
                <a:cs typeface="Source Code Pro Semibold" charset="0"/>
              </a:rPr>
              <a:t> </a:t>
            </a:r>
            <a:endParaRPr lang="en-US" sz="1400" b="1" dirty="0">
              <a:solidFill>
                <a:srgbClr val="025249"/>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 render() {</a:t>
            </a:r>
          </a:p>
          <a:p>
            <a:r>
              <a:rPr lang="en-US" sz="1400" b="1" dirty="0">
                <a:solidFill>
                  <a:srgbClr val="025249"/>
                </a:solidFill>
                <a:latin typeface="Source Code Pro Semibold" charset="0"/>
                <a:ea typeface="Source Code Pro Semibold" charset="0"/>
                <a:cs typeface="Source Code Pro Semibold" charset="0"/>
              </a:rPr>
              <a:t>  return . . .</a:t>
            </a:r>
          </a:p>
          <a:p>
            <a:r>
              <a:rPr lang="en-US" sz="1400" b="1" dirty="0">
                <a:solidFill>
                  <a:srgbClr val="025249"/>
                </a:solidFill>
                <a:latin typeface="Source Code Pro Semibold" charset="0"/>
                <a:ea typeface="Source Code Pro Semibold" charset="0"/>
                <a:cs typeface="Source Code Pro Semibold" charset="0"/>
              </a:rPr>
              <a:t>   &lt;</a:t>
            </a:r>
            <a:r>
              <a:rPr lang="en-US" sz="1400" b="1" dirty="0" err="1">
                <a:solidFill>
                  <a:srgbClr val="41719C"/>
                </a:solidFill>
                <a:latin typeface="Source Code Pro Semibold" charset="0"/>
                <a:ea typeface="Source Code Pro Semibold" charset="0"/>
                <a:cs typeface="Source Code Pro Semibold" charset="0"/>
              </a:rPr>
              <a:t>PasswordForm</a:t>
            </a:r>
            <a:r>
              <a:rPr lang="en-US" sz="1400" b="1" dirty="0">
                <a:solidFill>
                  <a:srgbClr val="57A2C5"/>
                </a:solidFill>
                <a:latin typeface="Source Code Pro Semibold" charset="0"/>
                <a:ea typeface="Source Code Pro Semibold" charset="0"/>
                <a:cs typeface="Source Code Pro Semibold" charset="0"/>
              </a:rPr>
              <a:t> </a:t>
            </a:r>
            <a:r>
              <a:rPr lang="en-US" sz="1400" b="1" dirty="0">
                <a:solidFill>
                  <a:srgbClr val="025249"/>
                </a:solidFill>
                <a:latin typeface="Source Code Pro Semibold" charset="0"/>
                <a:ea typeface="Source Code Pro Semibold" charset="0"/>
                <a:cs typeface="Source Code Pro Semibold" charset="0"/>
              </a:rPr>
              <a:t>. .  .</a:t>
            </a:r>
          </a:p>
          <a:p>
            <a:r>
              <a:rPr lang="en-US" sz="1400" b="1" dirty="0">
                <a:solidFill>
                  <a:srgbClr val="025249"/>
                </a:solidFill>
                <a:latin typeface="Source Code Pro Semibold" charset="0"/>
                <a:ea typeface="Source Code Pro Semibold" charset="0"/>
                <a:cs typeface="Source Code Pro Semibold" charset="0"/>
              </a:rPr>
              <a:t>         </a:t>
            </a:r>
            <a:r>
              <a:rPr lang="en-US" sz="1400" b="1" dirty="0" err="1">
                <a:solidFill>
                  <a:srgbClr val="025249"/>
                </a:solidFill>
                <a:latin typeface="Source Code Pro Semibold" charset="0"/>
                <a:ea typeface="Source Code Pro Semibold" charset="0"/>
                <a:cs typeface="Source Code Pro Semibold" charset="0"/>
              </a:rPr>
              <a:t>onSetPasswordHandler</a:t>
            </a:r>
            <a:r>
              <a:rPr lang="en-US" sz="1400" b="1" dirty="0">
                <a:solidFill>
                  <a:srgbClr val="025249"/>
                </a:solidFill>
                <a:latin typeface="Source Code Pro Semibold" charset="0"/>
                <a:ea typeface="Source Code Pro Semibold" charset="0"/>
                <a:cs typeface="Source Code Pro Semibold" charset="0"/>
              </a:rPr>
              <a:t>={</a:t>
            </a:r>
            <a:r>
              <a:rPr lang="en-US" sz="1400" b="1" dirty="0">
                <a:solidFill>
                  <a:srgbClr val="EF7D1D"/>
                </a:solidFill>
                <a:latin typeface="Source Code Pro Semibold" charset="0"/>
                <a:ea typeface="Source Code Pro Semibold" charset="0"/>
                <a:cs typeface="Source Code Pro Semibold" charset="0"/>
              </a:rPr>
              <a:t>p=&gt;</a:t>
            </a:r>
            <a:r>
              <a:rPr lang="en-US" sz="1400" b="1" dirty="0" err="1" smtClean="0">
                <a:solidFill>
                  <a:srgbClr val="EF7D1D"/>
                </a:solidFill>
                <a:latin typeface="Source Code Pro Semibold" charset="0"/>
                <a:ea typeface="Source Code Pro Semibold" charset="0"/>
                <a:cs typeface="Source Code Pro Semibold" charset="0"/>
              </a:rPr>
              <a:t>this.setState</a:t>
            </a:r>
            <a:r>
              <a:rPr lang="en-US" sz="1400" b="1" dirty="0" smtClean="0">
                <a:solidFill>
                  <a:srgbClr val="EF7D1D"/>
                </a:solidFill>
                <a:latin typeface="Source Code Pro Semibold" charset="0"/>
                <a:ea typeface="Source Code Pro Semibold" charset="0"/>
                <a:cs typeface="Source Code Pro Semibold" charset="0"/>
              </a:rPr>
              <a:t>(</a:t>
            </a:r>
            <a:r>
              <a:rPr lang="en-US" sz="1400" b="1" dirty="0" err="1" smtClean="0">
                <a:solidFill>
                  <a:srgbClr val="EF7D1D"/>
                </a:solidFill>
                <a:latin typeface="Source Code Pro Semibold" charset="0"/>
                <a:ea typeface="Source Code Pro Semibold" charset="0"/>
                <a:cs typeface="Source Code Pro Semibold" charset="0"/>
              </a:rPr>
              <a:t>newPassword</a:t>
            </a:r>
            <a:r>
              <a:rPr lang="en-US" sz="1400" b="1" dirty="0" smtClean="0">
                <a:solidFill>
                  <a:srgbClr val="EF7D1D"/>
                </a:solidFill>
                <a:latin typeface="Source Code Pro Semibold" charset="0"/>
                <a:ea typeface="Source Code Pro Semibold" charset="0"/>
                <a:cs typeface="Source Code Pro Semibold" charset="0"/>
              </a:rPr>
              <a:t>: p)</a:t>
            </a:r>
            <a:r>
              <a:rPr lang="en-US" sz="1400" b="1" dirty="0" smtClean="0">
                <a:solidFill>
                  <a:srgbClr val="025249"/>
                </a:solidFill>
                <a:latin typeface="Source Code Pro Semibold" charset="0"/>
                <a:ea typeface="Source Code Pro Semibold" charset="0"/>
                <a:cs typeface="Source Code Pro Semibold" charset="0"/>
              </a:rPr>
              <a:t>}</a:t>
            </a:r>
            <a:endParaRPr lang="en-US" sz="1400" b="1" dirty="0">
              <a:solidFill>
                <a:srgbClr val="025249"/>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   /&gt;;</a:t>
            </a:r>
          </a:p>
          <a:p>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a:t>
            </a:r>
          </a:p>
          <a:p>
            <a:endParaRPr lang="en-US" sz="1400" b="1" dirty="0">
              <a:solidFill>
                <a:srgbClr val="025249"/>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class </a:t>
            </a:r>
            <a:r>
              <a:rPr lang="en-US" sz="1400" b="1" dirty="0" err="1">
                <a:solidFill>
                  <a:srgbClr val="41719C"/>
                </a:solidFill>
                <a:latin typeface="Source Code Pro Semibold" charset="0"/>
                <a:ea typeface="Source Code Pro Semibold" charset="0"/>
                <a:cs typeface="Source Code Pro Semibold" charset="0"/>
              </a:rPr>
              <a:t>PasswordForm</a:t>
            </a:r>
            <a:r>
              <a:rPr lang="en-US" sz="1400" b="1" dirty="0">
                <a:solidFill>
                  <a:srgbClr val="41719C"/>
                </a:solidFill>
                <a:latin typeface="Source Code Pro Semibold" charset="0"/>
                <a:ea typeface="Source Code Pro Semibold" charset="0"/>
                <a:cs typeface="Source Code Pro Semibold" charset="0"/>
              </a:rPr>
              <a:t> </a:t>
            </a:r>
            <a:r>
              <a:rPr lang="en-US" sz="1400" b="1" dirty="0">
                <a:solidFill>
                  <a:srgbClr val="025249"/>
                </a:solidFill>
                <a:latin typeface="Source Code Pro Semibold" charset="0"/>
                <a:ea typeface="Source Code Pro Semibold" charset="0"/>
                <a:cs typeface="Source Code Pro Semibold" charset="0"/>
              </a:rPr>
              <a:t>extends </a:t>
            </a:r>
            <a:r>
              <a:rPr lang="en-US" sz="1400" b="1" dirty="0" err="1">
                <a:solidFill>
                  <a:srgbClr val="025249"/>
                </a:solidFill>
                <a:latin typeface="Source Code Pro Semibold" charset="0"/>
                <a:ea typeface="Source Code Pro Semibold" charset="0"/>
                <a:cs typeface="Source Code Pro Semibold" charset="0"/>
              </a:rPr>
              <a:t>React.Component</a:t>
            </a:r>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 render() {</a:t>
            </a:r>
          </a:p>
          <a:p>
            <a:r>
              <a:rPr lang="en-US" sz="1400" b="1" dirty="0">
                <a:solidFill>
                  <a:srgbClr val="025249"/>
                </a:solidFill>
                <a:latin typeface="Source Code Pro Semibold" charset="0"/>
                <a:ea typeface="Source Code Pro Semibold" charset="0"/>
                <a:cs typeface="Source Code Pro Semibold" charset="0"/>
              </a:rPr>
              <a:t>  return . . .</a:t>
            </a:r>
          </a:p>
          <a:p>
            <a:r>
              <a:rPr lang="en-US" sz="1400" b="1" dirty="0">
                <a:solidFill>
                  <a:srgbClr val="025249"/>
                </a:solidFill>
                <a:latin typeface="Source Code Pro Semibold" charset="0"/>
                <a:ea typeface="Source Code Pro Semibold" charset="0"/>
                <a:cs typeface="Source Code Pro Semibold" charset="0"/>
              </a:rPr>
              <a:t>   &lt;input value=“. . .” </a:t>
            </a:r>
            <a:r>
              <a:rPr lang="en-US" sz="1400" b="1" dirty="0" err="1">
                <a:solidFill>
                  <a:srgbClr val="025249"/>
                </a:solidFill>
                <a:latin typeface="Source Code Pro Semibold" charset="0"/>
                <a:ea typeface="Source Code Pro Semibold" charset="0"/>
                <a:cs typeface="Source Code Pro Semibold" charset="0"/>
              </a:rPr>
              <a:t>onChange</a:t>
            </a:r>
            <a:r>
              <a:rPr lang="en-US" sz="1400" b="1" dirty="0">
                <a:solidFill>
                  <a:srgbClr val="025249"/>
                </a:solidFill>
                <a:latin typeface="Source Code Pro Semibold" charset="0"/>
                <a:ea typeface="Source Code Pro Semibold" charset="0"/>
                <a:cs typeface="Source Code Pro Semibold" charset="0"/>
              </a:rPr>
              <a:t>=“. . .” /&gt;</a:t>
            </a:r>
          </a:p>
          <a:p>
            <a:r>
              <a:rPr lang="en-US" sz="1400" b="1" dirty="0">
                <a:solidFill>
                  <a:srgbClr val="025249"/>
                </a:solidFill>
                <a:latin typeface="Source Code Pro Semibold" charset="0"/>
                <a:ea typeface="Source Code Pro Semibold" charset="0"/>
                <a:cs typeface="Source Code Pro Semibold" charset="0"/>
              </a:rPr>
              <a:t>   &lt;Button label=“Set new Password”</a:t>
            </a:r>
          </a:p>
          <a:p>
            <a:r>
              <a:rPr lang="en-US" sz="1400" b="1" dirty="0">
                <a:solidFill>
                  <a:srgbClr val="025249"/>
                </a:solidFill>
                <a:latin typeface="Source Code Pro Semibold" charset="0"/>
                <a:ea typeface="Source Code Pro Semibold" charset="0"/>
                <a:cs typeface="Source Code Pro Semibold" charset="0"/>
              </a:rPr>
              <a:t>     </a:t>
            </a:r>
            <a:r>
              <a:rPr lang="en-US" sz="1400" b="1" dirty="0" err="1">
                <a:solidFill>
                  <a:srgbClr val="025249"/>
                </a:solidFill>
                <a:latin typeface="Source Code Pro Semibold" charset="0"/>
                <a:ea typeface="Source Code Pro Semibold" charset="0"/>
                <a:cs typeface="Source Code Pro Semibold" charset="0"/>
              </a:rPr>
              <a:t>onClickHandler</a:t>
            </a:r>
            <a:r>
              <a:rPr lang="en-US" sz="1400" b="1" dirty="0">
                <a:solidFill>
                  <a:srgbClr val="025249"/>
                </a:solidFill>
                <a:latin typeface="Source Code Pro Semibold" charset="0"/>
                <a:ea typeface="Source Code Pro Semibold" charset="0"/>
                <a:cs typeface="Source Code Pro Semibold" charset="0"/>
              </a:rPr>
              <a:t>=</a:t>
            </a:r>
          </a:p>
          <a:p>
            <a:r>
              <a:rPr lang="en-US" sz="1400" b="1" dirty="0">
                <a:solidFill>
                  <a:srgbClr val="025249"/>
                </a:solidFill>
                <a:latin typeface="Source Code Pro Semibold" charset="0"/>
                <a:ea typeface="Source Code Pro Semibold" charset="0"/>
                <a:cs typeface="Source Code Pro Semibold" charset="0"/>
              </a:rPr>
              <a:t>       {()=&gt;</a:t>
            </a:r>
            <a:r>
              <a:rPr lang="en-US" sz="1400" b="1" dirty="0" err="1">
                <a:solidFill>
                  <a:srgbClr val="EF7D1D"/>
                </a:solidFill>
                <a:latin typeface="Source Code Pro Semibold" charset="0"/>
                <a:ea typeface="Source Code Pro Semibold" charset="0"/>
                <a:cs typeface="Source Code Pro Semibold" charset="0"/>
              </a:rPr>
              <a:t>this.props.onSetPasswordHandler</a:t>
            </a:r>
            <a:r>
              <a:rPr lang="en-US" sz="1400" b="1" dirty="0">
                <a:solidFill>
                  <a:srgbClr val="EF7D1D"/>
                </a:solidFill>
                <a:latin typeface="Source Code Pro Semibold" charset="0"/>
                <a:ea typeface="Source Code Pro Semibold" charset="0"/>
                <a:cs typeface="Source Code Pro Semibold" charset="0"/>
              </a:rPr>
              <a:t>(</a:t>
            </a:r>
            <a:r>
              <a:rPr lang="en-US" sz="1400" b="1" dirty="0" err="1">
                <a:solidFill>
                  <a:srgbClr val="EF7D1D"/>
                </a:solidFill>
                <a:latin typeface="Source Code Pro Semibold" charset="0"/>
                <a:ea typeface="Source Code Pro Semibold" charset="0"/>
                <a:cs typeface="Source Code Pro Semibold" charset="0"/>
              </a:rPr>
              <a:t>this.state.password</a:t>
            </a:r>
            <a:r>
              <a:rPr lang="en-US" sz="1400" b="1" dirty="0">
                <a:solidFill>
                  <a:srgbClr val="EF7D1D"/>
                </a:solidFill>
                <a:latin typeface="Source Code Pro Semibold" charset="0"/>
                <a:ea typeface="Source Code Pro Semibold" charset="0"/>
                <a:cs typeface="Source Code Pro Semibold" charset="0"/>
              </a:rPr>
              <a:t>)</a:t>
            </a:r>
            <a:r>
              <a:rPr lang="en-US" sz="1400" b="1" dirty="0">
                <a:solidFill>
                  <a:srgbClr val="025249"/>
                </a:solidFill>
                <a:latin typeface="Source Code Pro Semibold" charset="0"/>
                <a:ea typeface="Source Code Pro Semibold" charset="0"/>
                <a:cs typeface="Source Code Pro Semibold" charset="0"/>
              </a:rPr>
              <a:t>}</a:t>
            </a:r>
          </a:p>
          <a:p>
            <a:r>
              <a:rPr lang="en-US" sz="1400" b="1" dirty="0">
                <a:solidFill>
                  <a:srgbClr val="025249"/>
                </a:solidFill>
                <a:latin typeface="Source Code Pro Semibold" charset="0"/>
                <a:ea typeface="Source Code Pro Semibold" charset="0"/>
                <a:cs typeface="Source Code Pro Semibold" charset="0"/>
              </a:rPr>
              <a:t>   /&gt;</a:t>
            </a:r>
          </a:p>
          <a:p>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a:t>
            </a:r>
          </a:p>
          <a:p>
            <a:endParaRPr lang="en-US" sz="1400" b="1" dirty="0">
              <a:solidFill>
                <a:srgbClr val="025249"/>
              </a:solidFill>
              <a:latin typeface="Source Code Pro Semibold" charset="0"/>
              <a:ea typeface="Source Code Pro Semibold" charset="0"/>
              <a:cs typeface="Source Code Pro Semibold" charset="0"/>
            </a:endParaRPr>
          </a:p>
          <a:p>
            <a:r>
              <a:rPr lang="en-US" sz="1400" b="1" dirty="0" err="1">
                <a:solidFill>
                  <a:srgbClr val="41719C"/>
                </a:solidFill>
                <a:latin typeface="Source Code Pro Semibold" charset="0"/>
                <a:ea typeface="Source Code Pro Semibold" charset="0"/>
                <a:cs typeface="Source Code Pro Semibold" charset="0"/>
              </a:rPr>
              <a:t>PasswordForm.propTypes</a:t>
            </a:r>
            <a:r>
              <a:rPr lang="en-US" sz="1400" b="1" dirty="0">
                <a:solidFill>
                  <a:srgbClr val="025249"/>
                </a:solidFill>
                <a:latin typeface="Source Code Pro Semibold" charset="0"/>
                <a:ea typeface="Source Code Pro Semibold" charset="0"/>
                <a:cs typeface="Source Code Pro Semibold" charset="0"/>
              </a:rPr>
              <a:t> = {</a:t>
            </a:r>
          </a:p>
          <a:p>
            <a:r>
              <a:rPr lang="en-US" sz="1400" b="1" dirty="0">
                <a:solidFill>
                  <a:srgbClr val="025249"/>
                </a:solidFill>
                <a:latin typeface="Source Code Pro Semibold" charset="0"/>
                <a:ea typeface="Source Code Pro Semibold" charset="0"/>
                <a:cs typeface="Source Code Pro Semibold" charset="0"/>
              </a:rPr>
              <a:t> </a:t>
            </a:r>
            <a:r>
              <a:rPr lang="en-US" sz="1400" b="1" dirty="0" err="1">
                <a:solidFill>
                  <a:srgbClr val="025249"/>
                </a:solidFill>
                <a:latin typeface="Source Code Pro Semibold" charset="0"/>
                <a:ea typeface="Source Code Pro Semibold" charset="0"/>
                <a:cs typeface="Source Code Pro Semibold" charset="0"/>
              </a:rPr>
              <a:t>onSetPasswordHandler</a:t>
            </a:r>
            <a:r>
              <a:rPr lang="en-US" sz="1400" b="1" dirty="0">
                <a:solidFill>
                  <a:srgbClr val="025249"/>
                </a:solidFill>
                <a:latin typeface="Source Code Pro Semibold" charset="0"/>
                <a:ea typeface="Source Code Pro Semibold" charset="0"/>
                <a:cs typeface="Source Code Pro Semibold" charset="0"/>
              </a:rPr>
              <a:t>: </a:t>
            </a:r>
            <a:r>
              <a:rPr lang="en-US" sz="1400" b="1" dirty="0" err="1">
                <a:solidFill>
                  <a:srgbClr val="025249"/>
                </a:solidFill>
                <a:latin typeface="Source Code Pro Semibold" charset="0"/>
                <a:ea typeface="Source Code Pro Semibold" charset="0"/>
                <a:cs typeface="Source Code Pro Semibold" charset="0"/>
              </a:rPr>
              <a:t>React.PropTypes.func.isRequired</a:t>
            </a:r>
            <a:endParaRPr lang="en-US" sz="1400" b="1" dirty="0">
              <a:solidFill>
                <a:srgbClr val="025249"/>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a:t>
            </a:r>
          </a:p>
        </p:txBody>
      </p:sp>
      <p:sp>
        <p:nvSpPr>
          <p:cNvPr id="4" name="Rechteck 3"/>
          <p:cNvSpPr/>
          <p:nvPr/>
        </p:nvSpPr>
        <p:spPr>
          <a:xfrm>
            <a:off x="0" y="2086991"/>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 Callback-Funktion übergeben</a:t>
            </a:r>
            <a:endParaRPr lang="de-DE" sz="1400" b="1" dirty="0">
              <a:solidFill>
                <a:srgbClr val="025249"/>
              </a:solidFill>
              <a:latin typeface="Source Sans Pro Semibold" charset="0"/>
              <a:ea typeface="Source Sans Pro Semibold" charset="0"/>
              <a:cs typeface="Source Sans Pro Semibold" charset="0"/>
            </a:endParaRPr>
          </a:p>
        </p:txBody>
      </p:sp>
      <p:sp>
        <p:nvSpPr>
          <p:cNvPr id="5" name="Rechteck 4"/>
          <p:cNvSpPr/>
          <p:nvPr/>
        </p:nvSpPr>
        <p:spPr>
          <a:xfrm>
            <a:off x="0" y="4533900"/>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 </a:t>
            </a:r>
            <a:r>
              <a:rPr lang="de-DE" sz="1400" b="1" dirty="0" smtClean="0">
                <a:solidFill>
                  <a:srgbClr val="025249"/>
                </a:solidFill>
                <a:latin typeface="Source Sans Pro Semibold" charset="0"/>
                <a:ea typeface="Source Sans Pro Semibold" charset="0"/>
                <a:cs typeface="Source Sans Pro Semibold" charset="0"/>
              </a:rPr>
              <a:t>Callback-Funktion aufrufen</a:t>
            </a:r>
            <a:endParaRPr lang="de-DE" sz="1400" b="1" dirty="0">
              <a:solidFill>
                <a:srgbClr val="025249"/>
              </a:solidFill>
              <a:latin typeface="Source Sans Pro Semibold" charset="0"/>
              <a:ea typeface="Source Sans Pro Semibold" charset="0"/>
              <a:cs typeface="Source Sans Pro Semibold" charset="0"/>
            </a:endParaRPr>
          </a:p>
        </p:txBody>
      </p:sp>
      <p:cxnSp>
        <p:nvCxnSpPr>
          <p:cNvPr id="6" name="Gerade Verbindung 5"/>
          <p:cNvCxnSpPr/>
          <p:nvPr/>
        </p:nvCxnSpPr>
        <p:spPr>
          <a:xfrm>
            <a:off x="7823962" y="2561311"/>
            <a:ext cx="0" cy="1972589"/>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useBgFill="1">
        <p:nvSpPr>
          <p:cNvPr id="7" name="Rechteck 6"/>
          <p:cNvSpPr/>
          <p:nvPr/>
        </p:nvSpPr>
        <p:spPr>
          <a:xfrm>
            <a:off x="7244032" y="2944745"/>
            <a:ext cx="1159860" cy="292388"/>
          </a:xfrm>
          <a:prstGeom prst="rect">
            <a:avLst/>
          </a:prstGeom>
          <a:ln>
            <a:solidFill>
              <a:srgbClr val="EF7D1D"/>
            </a:solidFill>
          </a:ln>
        </p:spPr>
        <p:txBody>
          <a:bodyPr wrap="square">
            <a:spAutoFit/>
          </a:bodyPr>
          <a:lstStyle/>
          <a:p>
            <a:pPr algn="ctr"/>
            <a:r>
              <a:rPr lang="de-DE" sz="1300" b="1" dirty="0" smtClean="0">
                <a:solidFill>
                  <a:srgbClr val="EF7D1D"/>
                </a:solidFill>
                <a:latin typeface="Source Sans Pro Semibold" charset="0"/>
                <a:ea typeface="Source Sans Pro Semibold" charset="0"/>
                <a:cs typeface="Source Sans Pro Semibold" charset="0"/>
              </a:rPr>
              <a:t>„</a:t>
            </a:r>
            <a:r>
              <a:rPr lang="de-DE" sz="1300" b="1" dirty="0" err="1" smtClean="0">
                <a:solidFill>
                  <a:srgbClr val="EF7D1D"/>
                </a:solidFill>
                <a:latin typeface="Source Sans Pro Semibold" charset="0"/>
                <a:ea typeface="Source Sans Pro Semibold" charset="0"/>
                <a:cs typeface="Source Sans Pro Semibold" charset="0"/>
              </a:rPr>
              <a:t>event</a:t>
            </a:r>
            <a:r>
              <a:rPr lang="de-DE" sz="1300" b="1" dirty="0" smtClean="0">
                <a:solidFill>
                  <a:srgbClr val="EF7D1D"/>
                </a:solidFill>
                <a:latin typeface="Source Sans Pro Semibold" charset="0"/>
                <a:ea typeface="Source Sans Pro Semibold" charset="0"/>
                <a:cs typeface="Source Sans Pro Semibold" charset="0"/>
              </a:rPr>
              <a:t>“</a:t>
            </a:r>
            <a:endParaRPr lang="de-DE" sz="1300" b="1" dirty="0">
              <a:solidFill>
                <a:srgbClr val="EF7D1D"/>
              </a:solidFill>
              <a:latin typeface="Source Sans Pro Semibold" charset="0"/>
              <a:ea typeface="Source Sans Pro Semibold" charset="0"/>
              <a:cs typeface="Source Sans Pro Semibold" charset="0"/>
            </a:endParaRPr>
          </a:p>
        </p:txBody>
      </p:sp>
      <p:cxnSp>
        <p:nvCxnSpPr>
          <p:cNvPr id="14" name="Gerade Verbindung 13"/>
          <p:cNvCxnSpPr/>
          <p:nvPr/>
        </p:nvCxnSpPr>
        <p:spPr>
          <a:xfrm>
            <a:off x="7150862" y="1551936"/>
            <a:ext cx="0" cy="535055"/>
          </a:xfrm>
          <a:prstGeom prst="line">
            <a:avLst/>
          </a:prstGeom>
          <a:ln w="25400">
            <a:solidFill>
              <a:srgbClr val="EF7D1D"/>
            </a:solidFill>
            <a:prstDash val="dash"/>
            <a:headEnd type="none" w="lg" len="lg"/>
            <a:tailEnd type="none"/>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nvCxnSpPr>
        <p:spPr>
          <a:xfrm>
            <a:off x="4368800" y="1571130"/>
            <a:ext cx="2756662" cy="0"/>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useBgFill="1">
        <p:nvSpPr>
          <p:cNvPr id="15" name="Rechteck 14"/>
          <p:cNvSpPr/>
          <p:nvPr/>
        </p:nvSpPr>
        <p:spPr>
          <a:xfrm>
            <a:off x="5115465" y="1424936"/>
            <a:ext cx="1159860" cy="292388"/>
          </a:xfrm>
          <a:prstGeom prst="rect">
            <a:avLst/>
          </a:prstGeom>
          <a:ln>
            <a:solidFill>
              <a:srgbClr val="EF7D1D"/>
            </a:solidFill>
          </a:ln>
        </p:spPr>
        <p:txBody>
          <a:bodyPr wrap="square">
            <a:spAutoFit/>
          </a:bodyPr>
          <a:lstStyle/>
          <a:p>
            <a:pPr algn="ctr"/>
            <a:r>
              <a:rPr lang="de-DE" sz="1300" b="1" smtClean="0">
                <a:solidFill>
                  <a:srgbClr val="EF7D1D"/>
                </a:solidFill>
                <a:latin typeface="Source Sans Pro Semibold" charset="0"/>
                <a:ea typeface="Source Sans Pro Semibold" charset="0"/>
                <a:cs typeface="Source Sans Pro Semibold" charset="0"/>
              </a:rPr>
              <a:t>Rendern</a:t>
            </a:r>
            <a:endParaRPr lang="de-DE" sz="1300" b="1" dirty="0">
              <a:solidFill>
                <a:srgbClr val="EF7D1D"/>
              </a:solidFill>
              <a:latin typeface="Source Sans Pro Semibold" charset="0"/>
              <a:ea typeface="Source Sans Pro Semibold" charset="0"/>
              <a:cs typeface="Source Sans Pro Semibold" charset="0"/>
            </a:endParaRPr>
          </a:p>
        </p:txBody>
      </p:sp>
      <p:sp>
        <p:nvSpPr>
          <p:cNvPr id="20" name="Rechteck 19"/>
          <p:cNvSpPr/>
          <p:nvPr/>
        </p:nvSpPr>
        <p:spPr>
          <a:xfrm>
            <a:off x="0" y="5905500"/>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 Callback-Funktion angeben</a:t>
            </a:r>
            <a:endParaRPr lang="de-DE" sz="1400" b="1" dirty="0">
              <a:solidFill>
                <a:srgbClr val="025249"/>
              </a:solidFill>
              <a:latin typeface="Source Sans Pro Semibold" charset="0"/>
              <a:ea typeface="Source Sans Pro Semibold" charset="0"/>
              <a:cs typeface="Source Sans Pro Semibold" charset="0"/>
            </a:endParaRPr>
          </a:p>
        </p:txBody>
      </p:sp>
      <p:cxnSp>
        <p:nvCxnSpPr>
          <p:cNvPr id="12" name="Gerade Verbindung 11"/>
          <p:cNvCxnSpPr/>
          <p:nvPr/>
        </p:nvCxnSpPr>
        <p:spPr>
          <a:xfrm flipH="1" flipV="1">
            <a:off x="3638042" y="2194478"/>
            <a:ext cx="9398" cy="1142600"/>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useBgFill="1">
        <p:nvSpPr>
          <p:cNvPr id="16" name="Rechteck 15"/>
          <p:cNvSpPr/>
          <p:nvPr/>
        </p:nvSpPr>
        <p:spPr>
          <a:xfrm>
            <a:off x="3079496" y="2731669"/>
            <a:ext cx="1159860" cy="292388"/>
          </a:xfrm>
          <a:prstGeom prst="rect">
            <a:avLst/>
          </a:prstGeom>
          <a:ln>
            <a:solidFill>
              <a:srgbClr val="EF7D1D"/>
            </a:solidFill>
          </a:ln>
        </p:spPr>
        <p:txBody>
          <a:bodyPr wrap="square">
            <a:spAutoFit/>
          </a:bodyPr>
          <a:lstStyle/>
          <a:p>
            <a:pPr algn="ctr"/>
            <a:r>
              <a:rPr lang="de-DE" sz="1300" b="1" smtClean="0">
                <a:solidFill>
                  <a:srgbClr val="EF7D1D"/>
                </a:solidFill>
                <a:latin typeface="Source Sans Pro Semibold" charset="0"/>
                <a:ea typeface="Source Sans Pro Semibold" charset="0"/>
                <a:cs typeface="Source Sans Pro Semibold" charset="0"/>
              </a:rPr>
              <a:t>Rendern</a:t>
            </a:r>
            <a:endParaRPr lang="de-DE" sz="13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20703929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692497"/>
          </a:xfrm>
          <a:prstGeom prst="rect">
            <a:avLst/>
          </a:prstGeom>
        </p:spPr>
        <p:txBody>
          <a:bodyPr wrap="square">
            <a:spAutoFit/>
          </a:bodyPr>
          <a:lstStyle/>
          <a:p>
            <a:pPr algn="ctr"/>
            <a:r>
              <a:rPr lang="de-DE" sz="3900" b="1" dirty="0">
                <a:solidFill>
                  <a:srgbClr val="EF7D1D"/>
                </a:solidFill>
                <a:latin typeface="Source Sans Pro Semibold" charset="0"/>
                <a:ea typeface="Source Sans Pro Semibold" charset="0"/>
                <a:cs typeface="Source Sans Pro Semibold" charset="0"/>
              </a:rPr>
              <a:t>SINGLE PAGE APPLICATIONS</a:t>
            </a:r>
          </a:p>
        </p:txBody>
      </p:sp>
      <p:sp>
        <p:nvSpPr>
          <p:cNvPr id="4" name="Rechteck 3"/>
          <p:cNvSpPr/>
          <p:nvPr/>
        </p:nvSpPr>
        <p:spPr>
          <a:xfrm>
            <a:off x="1744309" y="2943698"/>
            <a:ext cx="6452407" cy="3080715"/>
          </a:xfrm>
          <a:prstGeom prst="rect">
            <a:avLst/>
          </a:prstGeom>
        </p:spPr>
        <p:txBody>
          <a:bodyPr wrap="none">
            <a:spAutoFit/>
          </a:bodyPr>
          <a:lstStyle/>
          <a:p>
            <a:r>
              <a:rPr lang="de-DE" sz="19419" b="1" dirty="0" err="1">
                <a:solidFill>
                  <a:srgbClr val="025249"/>
                </a:solidFill>
                <a:latin typeface="Source Sans Pro" charset="0"/>
                <a:ea typeface="Source Sans Pro" charset="0"/>
                <a:cs typeface="Source Sans Pro" charset="0"/>
              </a:rPr>
              <a:t>React</a:t>
            </a:r>
            <a:endParaRPr lang="de-DE" sz="2925"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endParaRPr lang="de-DE"/>
          </a:p>
        </p:txBody>
      </p:sp>
    </p:spTree>
    <p:extLst>
      <p:ext uri="{BB962C8B-B14F-4D97-AF65-F5344CB8AC3E}">
        <p14:creationId xmlns:p14="http://schemas.microsoft.com/office/powerpoint/2010/main" val="99065436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Ökosystem</a:t>
            </a:r>
            <a:endParaRPr lang="de-DE" dirty="0"/>
          </a:p>
        </p:txBody>
      </p:sp>
      <p:grpSp>
        <p:nvGrpSpPr>
          <p:cNvPr id="23" name="Gruppierung 22"/>
          <p:cNvGrpSpPr/>
          <p:nvPr/>
        </p:nvGrpSpPr>
        <p:grpSpPr>
          <a:xfrm>
            <a:off x="364552" y="1280523"/>
            <a:ext cx="8817717" cy="797258"/>
            <a:chOff x="364552" y="1509123"/>
            <a:chExt cx="8817717" cy="797258"/>
          </a:xfrm>
        </p:grpSpPr>
        <p:sp>
          <p:nvSpPr>
            <p:cNvPr id="7" name="Textfeld 6"/>
            <p:cNvSpPr txBox="1"/>
            <p:nvPr/>
          </p:nvSpPr>
          <p:spPr>
            <a:xfrm>
              <a:off x="6140394" y="1721568"/>
              <a:ext cx="1760418" cy="369332"/>
            </a:xfrm>
            <a:prstGeom prst="rect">
              <a:avLst/>
            </a:prstGeom>
            <a:noFill/>
          </p:spPr>
          <p:txBody>
            <a:bodyPr wrap="none" rtlCol="0">
              <a:spAutoFit/>
            </a:bodyPr>
            <a:lstStyle/>
            <a:p>
              <a:pPr algn="r"/>
              <a:r>
                <a:rPr lang="de-DE" b="1" dirty="0">
                  <a:solidFill>
                    <a:srgbClr val="025249"/>
                  </a:solidFill>
                  <a:latin typeface="Source Sans Pro Semibold" charset="0"/>
                  <a:ea typeface="Source Sans Pro Semibold" charset="0"/>
                  <a:cs typeface="Source Sans Pro Semibold" charset="0"/>
                </a:rPr>
                <a:t>m</a:t>
              </a:r>
              <a:r>
                <a:rPr lang="de-DE" b="1" dirty="0" smtClean="0">
                  <a:solidFill>
                    <a:srgbClr val="025249"/>
                  </a:solidFill>
                  <a:latin typeface="Source Sans Pro Semibold" charset="0"/>
                  <a:ea typeface="Source Sans Pro Semibold" charset="0"/>
                  <a:cs typeface="Source Sans Pro Semibold" charset="0"/>
                </a:rPr>
                <a:t>aterial-design</a:t>
              </a:r>
              <a:endParaRPr lang="de-DE" b="1" dirty="0">
                <a:solidFill>
                  <a:srgbClr val="025249"/>
                </a:solidFill>
                <a:latin typeface="Source Sans Pro Semibold" charset="0"/>
                <a:ea typeface="Source Sans Pro Semibold" charset="0"/>
                <a:cs typeface="Source Sans Pro Semibold" charset="0"/>
              </a:endParaRPr>
            </a:p>
          </p:txBody>
        </p:sp>
        <p:pic>
          <p:nvPicPr>
            <p:cNvPr id="8" name="Bild 7"/>
            <p:cNvPicPr>
              <a:picLocks noChangeAspect="1"/>
            </p:cNvPicPr>
            <p:nvPr/>
          </p:nvPicPr>
          <p:blipFill>
            <a:blip r:embed="rId2"/>
            <a:stretch>
              <a:fillRect/>
            </a:stretch>
          </p:blipFill>
          <p:spPr>
            <a:xfrm>
              <a:off x="8200272" y="1510514"/>
              <a:ext cx="981997" cy="795867"/>
            </a:xfrm>
            <a:prstGeom prst="rect">
              <a:avLst/>
            </a:prstGeom>
          </p:spPr>
        </p:pic>
        <p:pic>
          <p:nvPicPr>
            <p:cNvPr id="11" name="Bild 10"/>
            <p:cNvPicPr>
              <a:picLocks noChangeAspect="1"/>
            </p:cNvPicPr>
            <p:nvPr/>
          </p:nvPicPr>
          <p:blipFill>
            <a:blip r:embed="rId3"/>
            <a:stretch>
              <a:fillRect/>
            </a:stretch>
          </p:blipFill>
          <p:spPr>
            <a:xfrm>
              <a:off x="364552" y="1509123"/>
              <a:ext cx="1756751" cy="795867"/>
            </a:xfrm>
            <a:prstGeom prst="rect">
              <a:avLst/>
            </a:prstGeom>
            <a:ln w="25400" cmpd="sng">
              <a:solidFill>
                <a:srgbClr val="6B8CAB"/>
              </a:solidFill>
              <a:miter lim="800000"/>
            </a:ln>
            <a:effectLst/>
          </p:spPr>
        </p:pic>
        <p:sp>
          <p:nvSpPr>
            <p:cNvPr id="12" name="Textfeld 11"/>
            <p:cNvSpPr txBox="1"/>
            <p:nvPr/>
          </p:nvSpPr>
          <p:spPr>
            <a:xfrm>
              <a:off x="2480417" y="1721568"/>
              <a:ext cx="1787669" cy="369332"/>
            </a:xfrm>
            <a:prstGeom prst="rect">
              <a:avLst/>
            </a:prstGeom>
            <a:noFill/>
          </p:spPr>
          <p:txBody>
            <a:bodyPr wrap="none" rtlCol="0">
              <a:spAutoFit/>
            </a:bodyPr>
            <a:lstStyle/>
            <a:p>
              <a:r>
                <a:rPr lang="de-DE" b="1" dirty="0" smtClean="0">
                  <a:solidFill>
                    <a:srgbClr val="025249"/>
                  </a:solidFill>
                  <a:latin typeface="Source Sans Pro Semibold" charset="0"/>
                  <a:ea typeface="Source Sans Pro Semibold" charset="0"/>
                  <a:cs typeface="Source Sans Pro Semibold" charset="0"/>
                </a:rPr>
                <a:t>Developer Tools</a:t>
              </a:r>
              <a:endParaRPr lang="de-DE" b="1" dirty="0">
                <a:solidFill>
                  <a:srgbClr val="025249"/>
                </a:solidFill>
                <a:latin typeface="Source Sans Pro Semibold" charset="0"/>
                <a:ea typeface="Source Sans Pro Semibold" charset="0"/>
                <a:cs typeface="Source Sans Pro Semibold" charset="0"/>
              </a:endParaRPr>
            </a:p>
          </p:txBody>
        </p:sp>
      </p:grpSp>
      <p:grpSp>
        <p:nvGrpSpPr>
          <p:cNvPr id="26" name="Gruppierung 25"/>
          <p:cNvGrpSpPr/>
          <p:nvPr/>
        </p:nvGrpSpPr>
        <p:grpSpPr>
          <a:xfrm>
            <a:off x="557111" y="5450405"/>
            <a:ext cx="8510128" cy="961438"/>
            <a:chOff x="607911" y="4714737"/>
            <a:chExt cx="8510128" cy="961438"/>
          </a:xfrm>
        </p:grpSpPr>
        <p:sp>
          <p:nvSpPr>
            <p:cNvPr id="9" name="Textfeld 8"/>
            <p:cNvSpPr txBox="1"/>
            <p:nvPr/>
          </p:nvSpPr>
          <p:spPr>
            <a:xfrm>
              <a:off x="5641963" y="5035116"/>
              <a:ext cx="2356735" cy="369332"/>
            </a:xfrm>
            <a:prstGeom prst="rect">
              <a:avLst/>
            </a:prstGeom>
            <a:noFill/>
          </p:spPr>
          <p:txBody>
            <a:bodyPr wrap="none" rtlCol="0">
              <a:spAutoFit/>
            </a:bodyPr>
            <a:lstStyle/>
            <a:p>
              <a:pPr algn="r"/>
              <a:r>
                <a:rPr lang="de-DE" b="1" dirty="0">
                  <a:solidFill>
                    <a:srgbClr val="025249"/>
                  </a:solidFill>
                  <a:latin typeface="Source Sans Pro Semibold" charset="0"/>
                  <a:ea typeface="Source Sans Pro Semibold" charset="0"/>
                  <a:cs typeface="Source Sans Pro Semibold" charset="0"/>
                </a:rPr>
                <a:t>F</a:t>
              </a:r>
              <a:r>
                <a:rPr lang="de-DE" b="1" dirty="0" smtClean="0">
                  <a:solidFill>
                    <a:srgbClr val="025249"/>
                  </a:solidFill>
                  <a:latin typeface="Source Sans Pro Semibold" charset="0"/>
                  <a:ea typeface="Source Sans Pro Semibold" charset="0"/>
                  <a:cs typeface="Source Sans Pro Semibold" charset="0"/>
                </a:rPr>
                <a:t>ertige Komponenten</a:t>
              </a:r>
              <a:endParaRPr lang="de-DE" b="1" dirty="0">
                <a:solidFill>
                  <a:srgbClr val="025249"/>
                </a:solidFill>
                <a:latin typeface="Source Sans Pro Semibold" charset="0"/>
                <a:ea typeface="Source Sans Pro Semibold" charset="0"/>
                <a:cs typeface="Source Sans Pro Semibold" charset="0"/>
              </a:endParaRPr>
            </a:p>
          </p:txBody>
        </p:sp>
        <p:pic>
          <p:nvPicPr>
            <p:cNvPr id="10" name="Bild 9"/>
            <p:cNvPicPr>
              <a:picLocks noChangeAspect="1"/>
            </p:cNvPicPr>
            <p:nvPr/>
          </p:nvPicPr>
          <p:blipFill>
            <a:blip r:embed="rId4"/>
            <a:stretch>
              <a:fillRect/>
            </a:stretch>
          </p:blipFill>
          <p:spPr>
            <a:xfrm>
              <a:off x="8271414" y="4832709"/>
              <a:ext cx="846625" cy="843466"/>
            </a:xfrm>
            <a:prstGeom prst="rect">
              <a:avLst/>
            </a:prstGeom>
          </p:spPr>
        </p:pic>
        <p:sp>
          <p:nvSpPr>
            <p:cNvPr id="14" name="Textfeld 13"/>
            <p:cNvSpPr txBox="1"/>
            <p:nvPr/>
          </p:nvSpPr>
          <p:spPr>
            <a:xfrm>
              <a:off x="2480417" y="4976701"/>
              <a:ext cx="1444626"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React</a:t>
              </a:r>
              <a:r>
                <a:rPr lang="de-DE" b="1" dirty="0" smtClean="0">
                  <a:solidFill>
                    <a:srgbClr val="025249"/>
                  </a:solidFill>
                  <a:latin typeface="Source Sans Pro Semibold" charset="0"/>
                  <a:ea typeface="Source Sans Pro Semibold" charset="0"/>
                  <a:cs typeface="Source Sans Pro Semibold" charset="0"/>
                </a:rPr>
                <a:t> Native</a:t>
              </a:r>
              <a:endParaRPr lang="de-DE" b="1" dirty="0">
                <a:solidFill>
                  <a:srgbClr val="025249"/>
                </a:solidFill>
                <a:latin typeface="Source Sans Pro Semibold" charset="0"/>
                <a:ea typeface="Source Sans Pro Semibold" charset="0"/>
                <a:cs typeface="Source Sans Pro Semibold" charset="0"/>
              </a:endParaRPr>
            </a:p>
          </p:txBody>
        </p:sp>
        <p:grpSp>
          <p:nvGrpSpPr>
            <p:cNvPr id="15" name="Gruppierung 14"/>
            <p:cNvGrpSpPr/>
            <p:nvPr/>
          </p:nvGrpSpPr>
          <p:grpSpPr>
            <a:xfrm>
              <a:off x="607911" y="4714737"/>
              <a:ext cx="1090719" cy="806237"/>
              <a:chOff x="843353" y="3996267"/>
              <a:chExt cx="1090719" cy="806237"/>
            </a:xfrm>
          </p:grpSpPr>
          <p:pic>
            <p:nvPicPr>
              <p:cNvPr id="16" name="Bild 15"/>
              <p:cNvPicPr>
                <a:picLocks noChangeAspect="1"/>
              </p:cNvPicPr>
              <p:nvPr/>
            </p:nvPicPr>
            <p:blipFill>
              <a:blip r:embed="rId5"/>
              <a:stretch>
                <a:fillRect/>
              </a:stretch>
            </p:blipFill>
            <p:spPr>
              <a:xfrm>
                <a:off x="843353" y="4199466"/>
                <a:ext cx="372086" cy="603037"/>
              </a:xfrm>
              <a:prstGeom prst="rect">
                <a:avLst/>
              </a:prstGeom>
            </p:spPr>
          </p:pic>
          <p:pic>
            <p:nvPicPr>
              <p:cNvPr id="17" name="Bild 16"/>
              <p:cNvPicPr>
                <a:picLocks noChangeAspect="1"/>
              </p:cNvPicPr>
              <p:nvPr/>
            </p:nvPicPr>
            <p:blipFill>
              <a:blip r:embed="rId6"/>
              <a:stretch>
                <a:fillRect/>
              </a:stretch>
            </p:blipFill>
            <p:spPr>
              <a:xfrm>
                <a:off x="1295801" y="3996267"/>
                <a:ext cx="638271" cy="806237"/>
              </a:xfrm>
              <a:prstGeom prst="rect">
                <a:avLst/>
              </a:prstGeom>
            </p:spPr>
          </p:pic>
          <p:pic>
            <p:nvPicPr>
              <p:cNvPr id="18" name="Bild 17"/>
              <p:cNvPicPr>
                <a:picLocks noChangeAspect="1"/>
              </p:cNvPicPr>
              <p:nvPr/>
            </p:nvPicPr>
            <p:blipFill>
              <a:blip r:embed="rId7"/>
              <a:stretch>
                <a:fillRect/>
              </a:stretch>
            </p:blipFill>
            <p:spPr>
              <a:xfrm flipH="1">
                <a:off x="1413881" y="4278992"/>
                <a:ext cx="418592" cy="372413"/>
              </a:xfrm>
              <a:prstGeom prst="rect">
                <a:avLst/>
              </a:prstGeom>
            </p:spPr>
          </p:pic>
        </p:grpSp>
      </p:grpSp>
      <p:grpSp>
        <p:nvGrpSpPr>
          <p:cNvPr id="25" name="Gruppierung 24"/>
          <p:cNvGrpSpPr/>
          <p:nvPr/>
        </p:nvGrpSpPr>
        <p:grpSpPr>
          <a:xfrm>
            <a:off x="692581" y="4171335"/>
            <a:ext cx="8560602" cy="728695"/>
            <a:chOff x="692581" y="3780193"/>
            <a:chExt cx="8560602" cy="728695"/>
          </a:xfrm>
        </p:grpSpPr>
        <p:pic>
          <p:nvPicPr>
            <p:cNvPr id="4" name="Grafik 2"/>
            <p:cNvPicPr>
              <a:picLocks noChangeAspect="1"/>
            </p:cNvPicPr>
            <p:nvPr/>
          </p:nvPicPr>
          <p:blipFill rotWithShape="1">
            <a:blip r:embed="rId8">
              <a:extLst>
                <a:ext uri="{28A0092B-C50C-407E-A947-70E740481C1C}">
                  <a14:useLocalDpi xmlns:a14="http://schemas.microsoft.com/office/drawing/2010/main" val="0"/>
                </a:ext>
              </a:extLst>
            </a:blip>
            <a:srcRect l="23276" r="23536" b="30256"/>
            <a:stretch/>
          </p:blipFill>
          <p:spPr>
            <a:xfrm>
              <a:off x="8115336" y="3874678"/>
              <a:ext cx="1137847" cy="634210"/>
            </a:xfrm>
            <a:prstGeom prst="rect">
              <a:avLst/>
            </a:prstGeom>
          </p:spPr>
        </p:pic>
        <p:sp>
          <p:nvSpPr>
            <p:cNvPr id="6" name="Textfeld 5"/>
            <p:cNvSpPr txBox="1"/>
            <p:nvPr/>
          </p:nvSpPr>
          <p:spPr>
            <a:xfrm>
              <a:off x="6422522" y="3947584"/>
              <a:ext cx="1478290" cy="369332"/>
            </a:xfrm>
            <a:prstGeom prst="rect">
              <a:avLst/>
            </a:prstGeom>
            <a:noFill/>
          </p:spPr>
          <p:txBody>
            <a:bodyPr wrap="none" rtlCol="0">
              <a:spAutoFit/>
            </a:bodyPr>
            <a:lstStyle/>
            <a:p>
              <a:pPr algn="r"/>
              <a:r>
                <a:rPr lang="de-DE" b="1" dirty="0" err="1" smtClean="0">
                  <a:solidFill>
                    <a:srgbClr val="025249"/>
                  </a:solidFill>
                  <a:latin typeface="Source Sans Pro Semibold" charset="0"/>
                  <a:ea typeface="Source Sans Pro Semibold" charset="0"/>
                  <a:cs typeface="Source Sans Pro Semibold" charset="0"/>
                </a:rPr>
                <a:t>React</a:t>
              </a:r>
              <a:r>
                <a:rPr lang="de-DE" b="1" dirty="0" smtClean="0">
                  <a:solidFill>
                    <a:srgbClr val="025249"/>
                  </a:solidFill>
                  <a:latin typeface="Source Sans Pro Semibold" charset="0"/>
                  <a:ea typeface="Source Sans Pro Semibold" charset="0"/>
                  <a:cs typeface="Source Sans Pro Semibold" charset="0"/>
                </a:rPr>
                <a:t> Router</a:t>
              </a:r>
              <a:endParaRPr lang="de-DE" b="1" dirty="0">
                <a:solidFill>
                  <a:srgbClr val="025249"/>
                </a:solidFill>
                <a:latin typeface="Source Sans Pro Semibold" charset="0"/>
                <a:ea typeface="Source Sans Pro Semibold" charset="0"/>
                <a:cs typeface="Source Sans Pro Semibold" charset="0"/>
              </a:endParaRPr>
            </a:p>
          </p:txBody>
        </p:sp>
        <p:grpSp>
          <p:nvGrpSpPr>
            <p:cNvPr id="19" name="Gruppierung 18"/>
            <p:cNvGrpSpPr/>
            <p:nvPr/>
          </p:nvGrpSpPr>
          <p:grpSpPr>
            <a:xfrm>
              <a:off x="692581" y="3780193"/>
              <a:ext cx="3609921" cy="535332"/>
              <a:chOff x="792469" y="4221185"/>
              <a:chExt cx="3609921" cy="535332"/>
            </a:xfrm>
          </p:grpSpPr>
          <p:sp>
            <p:nvSpPr>
              <p:cNvPr id="20" name="Textfeld 19"/>
              <p:cNvSpPr txBox="1"/>
              <p:nvPr/>
            </p:nvSpPr>
            <p:spPr>
              <a:xfrm>
                <a:off x="2542585" y="4376631"/>
                <a:ext cx="1859805"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GraphQL</a:t>
                </a:r>
                <a:r>
                  <a:rPr lang="de-DE" b="1" dirty="0" smtClean="0">
                    <a:solidFill>
                      <a:srgbClr val="025249"/>
                    </a:solidFill>
                    <a:latin typeface="Source Sans Pro Semibold" charset="0"/>
                    <a:ea typeface="Source Sans Pro Semibold" charset="0"/>
                    <a:cs typeface="Source Sans Pro Semibold" charset="0"/>
                  </a:rPr>
                  <a:t> &amp; </a:t>
                </a:r>
                <a:r>
                  <a:rPr lang="de-DE" b="1" dirty="0">
                    <a:solidFill>
                      <a:srgbClr val="025249"/>
                    </a:solidFill>
                    <a:latin typeface="Source Sans Pro Semibold" charset="0"/>
                    <a:ea typeface="Source Sans Pro Semibold" charset="0"/>
                    <a:cs typeface="Source Sans Pro Semibold" charset="0"/>
                  </a:rPr>
                  <a:t>R</a:t>
                </a:r>
                <a:r>
                  <a:rPr lang="de-DE" b="1" dirty="0" smtClean="0">
                    <a:solidFill>
                      <a:srgbClr val="025249"/>
                    </a:solidFill>
                    <a:latin typeface="Source Sans Pro Semibold" charset="0"/>
                    <a:ea typeface="Source Sans Pro Semibold" charset="0"/>
                    <a:cs typeface="Source Sans Pro Semibold" charset="0"/>
                  </a:rPr>
                  <a:t>elay</a:t>
                </a:r>
                <a:endParaRPr lang="de-DE" b="1" dirty="0">
                  <a:solidFill>
                    <a:srgbClr val="025249"/>
                  </a:solidFill>
                  <a:latin typeface="Source Sans Pro Semibold" charset="0"/>
                  <a:ea typeface="Source Sans Pro Semibold" charset="0"/>
                  <a:cs typeface="Source Sans Pro Semibold" charset="0"/>
                </a:endParaRPr>
              </a:p>
            </p:txBody>
          </p:sp>
          <p:pic>
            <p:nvPicPr>
              <p:cNvPr id="21" name="Bild 20"/>
              <p:cNvPicPr>
                <a:picLocks noChangeAspect="1"/>
              </p:cNvPicPr>
              <p:nvPr/>
            </p:nvPicPr>
            <p:blipFill>
              <a:blip r:embed="rId9"/>
              <a:stretch>
                <a:fillRect/>
              </a:stretch>
            </p:blipFill>
            <p:spPr>
              <a:xfrm>
                <a:off x="792469" y="4221185"/>
                <a:ext cx="896275" cy="535332"/>
              </a:xfrm>
              <a:prstGeom prst="rect">
                <a:avLst/>
              </a:prstGeom>
            </p:spPr>
          </p:pic>
        </p:grpSp>
      </p:grpSp>
      <p:grpSp>
        <p:nvGrpSpPr>
          <p:cNvPr id="24" name="Gruppierung 23"/>
          <p:cNvGrpSpPr/>
          <p:nvPr/>
        </p:nvGrpSpPr>
        <p:grpSpPr>
          <a:xfrm>
            <a:off x="661525" y="2628156"/>
            <a:ext cx="8519136" cy="992804"/>
            <a:chOff x="661525" y="2588445"/>
            <a:chExt cx="8519136" cy="992804"/>
          </a:xfrm>
        </p:grpSpPr>
        <p:pic>
          <p:nvPicPr>
            <p:cNvPr id="3" name="Grafik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87857" y="2588445"/>
              <a:ext cx="992804" cy="992804"/>
            </a:xfrm>
            <a:prstGeom prst="rect">
              <a:avLst/>
            </a:prstGeom>
          </p:spPr>
        </p:pic>
        <p:sp>
          <p:nvSpPr>
            <p:cNvPr id="5" name="Textfeld 4"/>
            <p:cNvSpPr txBox="1"/>
            <p:nvPr/>
          </p:nvSpPr>
          <p:spPr>
            <a:xfrm>
              <a:off x="6722284" y="2834576"/>
              <a:ext cx="1178528" cy="369332"/>
            </a:xfrm>
            <a:prstGeom prst="rect">
              <a:avLst/>
            </a:prstGeom>
            <a:noFill/>
          </p:spPr>
          <p:txBody>
            <a:bodyPr wrap="none" rtlCol="0">
              <a:spAutoFit/>
            </a:bodyPr>
            <a:lstStyle/>
            <a:p>
              <a:pPr algn="r"/>
              <a:r>
                <a:rPr lang="de-DE" b="1" dirty="0">
                  <a:solidFill>
                    <a:srgbClr val="025249"/>
                  </a:solidFill>
                  <a:latin typeface="Source Sans Pro Semibold" charset="0"/>
                  <a:ea typeface="Source Sans Pro Semibold" charset="0"/>
                  <a:cs typeface="Source Sans Pro Semibold" charset="0"/>
                </a:rPr>
                <a:t>B</a:t>
              </a:r>
              <a:r>
                <a:rPr lang="de-DE" b="1" dirty="0" smtClean="0">
                  <a:solidFill>
                    <a:srgbClr val="025249"/>
                  </a:solidFill>
                  <a:latin typeface="Source Sans Pro Semibold" charset="0"/>
                  <a:ea typeface="Source Sans Pro Semibold" charset="0"/>
                  <a:cs typeface="Source Sans Pro Semibold" charset="0"/>
                </a:rPr>
                <a:t>ootstrap</a:t>
              </a:r>
              <a:endParaRPr lang="de-DE" b="1" dirty="0">
                <a:solidFill>
                  <a:srgbClr val="025249"/>
                </a:solidFill>
                <a:latin typeface="Source Sans Pro Semibold" charset="0"/>
                <a:ea typeface="Source Sans Pro Semibold" charset="0"/>
                <a:cs typeface="Source Sans Pro Semibold" charset="0"/>
              </a:endParaRPr>
            </a:p>
          </p:txBody>
        </p:sp>
        <p:sp>
          <p:nvSpPr>
            <p:cNvPr id="13" name="Textfeld 12"/>
            <p:cNvSpPr txBox="1"/>
            <p:nvPr/>
          </p:nvSpPr>
          <p:spPr>
            <a:xfrm>
              <a:off x="2480417" y="2833185"/>
              <a:ext cx="2531462"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Flux</a:t>
              </a:r>
              <a:r>
                <a:rPr lang="de-DE" b="1" dirty="0" smtClean="0">
                  <a:solidFill>
                    <a:srgbClr val="025249"/>
                  </a:solidFill>
                  <a:latin typeface="Source Sans Pro Semibold" charset="0"/>
                  <a:ea typeface="Source Sans Pro Semibold" charset="0"/>
                  <a:cs typeface="Source Sans Pro Semibold" charset="0"/>
                </a:rPr>
                <a:t> Architekturpattern</a:t>
              </a:r>
              <a:endParaRPr lang="de-DE" b="1" dirty="0">
                <a:solidFill>
                  <a:srgbClr val="025249"/>
                </a:solidFill>
                <a:latin typeface="Source Sans Pro Semibold" charset="0"/>
                <a:ea typeface="Source Sans Pro Semibold" charset="0"/>
                <a:cs typeface="Source Sans Pro Semibold" charset="0"/>
              </a:endParaRPr>
            </a:p>
          </p:txBody>
        </p:sp>
        <p:pic>
          <p:nvPicPr>
            <p:cNvPr id="22" name="Bild 21"/>
            <p:cNvPicPr>
              <a:picLocks noChangeAspect="1"/>
            </p:cNvPicPr>
            <p:nvPr/>
          </p:nvPicPr>
          <p:blipFill>
            <a:blip r:embed="rId11"/>
            <a:stretch>
              <a:fillRect/>
            </a:stretch>
          </p:blipFill>
          <p:spPr>
            <a:xfrm>
              <a:off x="661525" y="2833185"/>
              <a:ext cx="928606" cy="369332"/>
            </a:xfrm>
            <a:prstGeom prst="rect">
              <a:avLst/>
            </a:prstGeom>
          </p:spPr>
        </p:pic>
      </p:grpSp>
    </p:spTree>
    <p:extLst>
      <p:ext uri="{BB962C8B-B14F-4D97-AF65-F5344CB8AC3E}">
        <p14:creationId xmlns:p14="http://schemas.microsoft.com/office/powerpoint/2010/main" val="187819202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Zusammenfassung</a:t>
            </a:r>
            <a:endParaRPr lang="de-DE" dirty="0"/>
          </a:p>
        </p:txBody>
      </p:sp>
      <p:sp>
        <p:nvSpPr>
          <p:cNvPr id="3" name="Textfeld 2"/>
          <p:cNvSpPr txBox="1"/>
          <p:nvPr/>
        </p:nvSpPr>
        <p:spPr>
          <a:xfrm>
            <a:off x="203200" y="1268793"/>
            <a:ext cx="9499600" cy="4967514"/>
          </a:xfrm>
          <a:prstGeom prst="rect">
            <a:avLst/>
          </a:prstGeom>
          <a:noFill/>
        </p:spPr>
        <p:txBody>
          <a:bodyPr wrap="square" rtlCol="0">
            <a:spAutoFit/>
          </a:bodyPr>
          <a:lstStyle/>
          <a:p>
            <a:pPr>
              <a:lnSpc>
                <a:spcPct val="120000"/>
              </a:lnSpc>
            </a:pPr>
            <a:r>
              <a:rPr lang="de-DE" sz="2400" b="1" dirty="0" err="1" smtClean="0">
                <a:solidFill>
                  <a:srgbClr val="EF7D1D"/>
                </a:solidFill>
                <a:latin typeface="Source Sans Pro" charset="0"/>
                <a:ea typeface="Source Sans Pro" charset="0"/>
                <a:cs typeface="Source Sans Pro" charset="0"/>
              </a:rPr>
              <a:t>React</a:t>
            </a:r>
            <a:endParaRPr lang="de-DE" sz="2400" b="1"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Nur View</a:t>
            </a:r>
            <a:r>
              <a:rPr lang="de-DE" sz="2400" dirty="0" smtClean="0">
                <a:solidFill>
                  <a:srgbClr val="025249"/>
                </a:solidFill>
                <a:latin typeface="Source Sans Pro" charset="0"/>
                <a:ea typeface="Source Sans Pro" charset="0"/>
                <a:cs typeface="Source Sans Pro" charset="0"/>
              </a:rPr>
              <a:t>-Schicht (Komponenten</a:t>
            </a:r>
            <a:r>
              <a:rPr lang="de-DE" sz="2400" dirty="0" smtClean="0">
                <a:solidFill>
                  <a:srgbClr val="025249"/>
                </a:solidFill>
                <a:latin typeface="Source Sans Pro" charset="0"/>
                <a:ea typeface="Source Sans Pro" charset="0"/>
                <a:cs typeface="Source Sans Pro" charset="0"/>
              </a:rPr>
              <a:t>)</a:t>
            </a:r>
          </a:p>
          <a:p>
            <a:pPr marL="742950" lvl="1" indent="-285750">
              <a:lnSpc>
                <a:spcPct val="120000"/>
              </a:lnSpc>
              <a:buFont typeface="Arial" charset="0"/>
              <a:buChar char="•"/>
            </a:pPr>
            <a:r>
              <a:rPr lang="de-DE" sz="2400" dirty="0">
                <a:solidFill>
                  <a:srgbClr val="025249"/>
                </a:solidFill>
                <a:latin typeface="Source Sans Pro" charset="0"/>
                <a:ea typeface="Source Sans Pro" charset="0"/>
                <a:cs typeface="Source Sans Pro" charset="0"/>
              </a:rPr>
              <a:t>Gut integrierbar mit anderen Frameworks</a:t>
            </a:r>
          </a:p>
          <a:p>
            <a:pPr marL="742950" lvl="1" indent="-285750">
              <a:lnSpc>
                <a:spcPct val="120000"/>
              </a:lnSpc>
              <a:buFont typeface="Arial" charset="0"/>
              <a:buChar char="•"/>
            </a:pPr>
            <a:r>
              <a:rPr lang="de-DE" sz="2400" dirty="0">
                <a:solidFill>
                  <a:srgbClr val="025249"/>
                </a:solidFill>
                <a:latin typeface="Source Sans Pro" charset="0"/>
                <a:ea typeface="Source Sans Pro" charset="0"/>
                <a:cs typeface="Source Sans Pro" charset="0"/>
              </a:rPr>
              <a:t>Einfache Migrationspfade möglich</a:t>
            </a:r>
          </a:p>
          <a:p>
            <a:pPr marL="285750" indent="-28575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JSX</a:t>
            </a:r>
            <a:r>
              <a:rPr lang="de-DE" sz="2400" dirty="0" smtClean="0">
                <a:solidFill>
                  <a:srgbClr val="025249"/>
                </a:solidFill>
                <a:latin typeface="Source Sans Pro" charset="0"/>
                <a:ea typeface="Source Sans Pro" charset="0"/>
                <a:cs typeface="Source Sans Pro" charset="0"/>
              </a:rPr>
              <a:t> </a:t>
            </a:r>
            <a:r>
              <a:rPr lang="de-DE" sz="2400" dirty="0" smtClean="0">
                <a:solidFill>
                  <a:srgbClr val="025249"/>
                </a:solidFill>
                <a:latin typeface="Source Sans Pro" charset="0"/>
                <a:ea typeface="Source Sans Pro" charset="0"/>
                <a:cs typeface="Source Sans Pro" charset="0"/>
              </a:rPr>
              <a:t>statt </a:t>
            </a:r>
            <a:r>
              <a:rPr lang="de-DE" sz="2400" dirty="0" err="1" smtClean="0">
                <a:solidFill>
                  <a:srgbClr val="025249"/>
                </a:solidFill>
                <a:latin typeface="Source Sans Pro" charset="0"/>
                <a:ea typeface="Source Sans Pro" charset="0"/>
                <a:cs typeface="Source Sans Pro" charset="0"/>
              </a:rPr>
              <a:t>Templatesprache</a:t>
            </a:r>
            <a:r>
              <a:rPr lang="de-DE" sz="2400" dirty="0" smtClean="0">
                <a:solidFill>
                  <a:srgbClr val="025249"/>
                </a:solidFill>
                <a:latin typeface="Source Sans Pro" charset="0"/>
                <a:ea typeface="Source Sans Pro" charset="0"/>
                <a:cs typeface="Source Sans Pro" charset="0"/>
              </a:rPr>
              <a:t> („HTML in JavaScript“)</a:t>
            </a:r>
          </a:p>
          <a:p>
            <a:pPr marL="285750" indent="-285750">
              <a:lnSpc>
                <a:spcPct val="120000"/>
              </a:lnSpc>
              <a:buFont typeface="Arial" charset="0"/>
              <a:buChar char="•"/>
            </a:pPr>
            <a:endParaRPr lang="de-DE" sz="2400"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Deklarative </a:t>
            </a:r>
            <a:r>
              <a:rPr lang="de-DE" sz="2400" dirty="0" smtClean="0">
                <a:solidFill>
                  <a:srgbClr val="EF7D1D"/>
                </a:solidFill>
                <a:latin typeface="Source Sans Pro" charset="0"/>
                <a:ea typeface="Source Sans Pro" charset="0"/>
                <a:cs typeface="Source Sans Pro" charset="0"/>
              </a:rPr>
              <a:t>UI</a:t>
            </a:r>
            <a:endParaRPr lang="de-DE" sz="2400" dirty="0">
              <a:solidFill>
                <a:srgbClr val="EF7D1D"/>
              </a:solidFill>
              <a:latin typeface="Source Sans Pro" charset="0"/>
              <a:ea typeface="Source Sans Pro" charset="0"/>
              <a:cs typeface="Source Sans Pro" charset="0"/>
            </a:endParaRP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Komponenten </a:t>
            </a:r>
            <a:r>
              <a:rPr lang="de-DE" sz="2400" dirty="0" smtClean="0">
                <a:solidFill>
                  <a:srgbClr val="025249"/>
                </a:solidFill>
                <a:latin typeface="Source Sans Pro" charset="0"/>
                <a:ea typeface="Source Sans Pro" charset="0"/>
                <a:cs typeface="Source Sans Pro" charset="0"/>
              </a:rPr>
              <a:t>werden immer </a:t>
            </a:r>
            <a:r>
              <a:rPr lang="de-DE" sz="2400" dirty="0" smtClean="0">
                <a:solidFill>
                  <a:srgbClr val="EF7D1D"/>
                </a:solidFill>
                <a:latin typeface="Source Sans Pro" charset="0"/>
                <a:ea typeface="Source Sans Pro" charset="0"/>
                <a:cs typeface="Source Sans Pro" charset="0"/>
              </a:rPr>
              <a:t>komplett gerendert</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Kein 2-Wege-Databinding</a:t>
            </a:r>
          </a:p>
          <a:p>
            <a:pPr marL="285750" indent="-28575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46786821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pc="80" dirty="0" smtClean="0"/>
              <a:t>@</a:t>
            </a:r>
            <a:r>
              <a:rPr lang="de-DE" spc="80" dirty="0" err="1" smtClean="0"/>
              <a:t>nilshartmann</a:t>
            </a:r>
            <a:endParaRPr lang="de-DE" spc="80" dirty="0"/>
          </a:p>
        </p:txBody>
      </p:sp>
      <p:sp>
        <p:nvSpPr>
          <p:cNvPr id="3" name="Rechteck 2"/>
          <p:cNvSpPr/>
          <p:nvPr/>
        </p:nvSpPr>
        <p:spPr>
          <a:xfrm>
            <a:off x="1154049" y="2149412"/>
            <a:ext cx="7597902" cy="692497"/>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Vielen Dank!</a:t>
            </a:r>
            <a:endParaRPr lang="de-DE" sz="39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089604" y="3337398"/>
            <a:ext cx="7726794" cy="2646878"/>
          </a:xfrm>
          <a:prstGeom prst="rect">
            <a:avLst/>
          </a:prstGeom>
        </p:spPr>
        <p:txBody>
          <a:bodyPr wrap="none">
            <a:spAutoFit/>
          </a:bodyPr>
          <a:lstStyle/>
          <a:p>
            <a:pPr algn="ctr"/>
            <a:r>
              <a:rPr lang="de-DE" sz="16600" b="1" dirty="0" smtClean="0">
                <a:solidFill>
                  <a:srgbClr val="025249"/>
                </a:solidFill>
                <a:latin typeface="Source Sans Pro" charset="0"/>
                <a:ea typeface="Source Sans Pro" charset="0"/>
                <a:cs typeface="Source Sans Pro" charset="0"/>
              </a:rPr>
              <a:t>Fragen?</a:t>
            </a:r>
            <a:endParaRPr lang="de-DE" sz="16600" b="1"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51150306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Ausblick</a:t>
            </a:r>
            <a:endParaRPr lang="de-DE" dirty="0"/>
          </a:p>
        </p:txBody>
      </p:sp>
    </p:spTree>
    <p:extLst>
      <p:ext uri="{BB962C8B-B14F-4D97-AF65-F5344CB8AC3E}">
        <p14:creationId xmlns:p14="http://schemas.microsoft.com/office/powerpoint/2010/main" val="10388925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Serverseitiges Rendern (1)</a:t>
            </a:r>
            <a:endParaRPr lang="de-DE" dirty="0"/>
          </a:p>
        </p:txBody>
      </p:sp>
      <p:sp>
        <p:nvSpPr>
          <p:cNvPr id="5" name="Rechteck 4"/>
          <p:cNvSpPr/>
          <p:nvPr/>
        </p:nvSpPr>
        <p:spPr>
          <a:xfrm>
            <a:off x="190500" y="2211844"/>
            <a:ext cx="9525000" cy="2677656"/>
          </a:xfrm>
          <a:prstGeom prst="rect">
            <a:avLst/>
          </a:prstGeom>
        </p:spPr>
        <p:txBody>
          <a:bodyPr wrap="square">
            <a:spAutoFit/>
          </a:bodyPr>
          <a:lstStyle/>
          <a:p>
            <a:r>
              <a:rPr lang="de-DE" dirty="0" err="1" smtClean="0">
                <a:solidFill>
                  <a:srgbClr val="025249"/>
                </a:solidFill>
                <a:latin typeface="Source Code Pro Medium" charset="0"/>
                <a:ea typeface="Source Code Pro Medium" charset="0"/>
                <a:cs typeface="Source Code Pro Medium" charset="0"/>
              </a:rPr>
              <a:t>import</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React</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from</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react</a:t>
            </a:r>
            <a:r>
              <a:rPr lang="de-DE" dirty="0" smtClean="0">
                <a:solidFill>
                  <a:srgbClr val="025249"/>
                </a:solidFill>
                <a:latin typeface="Source Code Pro Medium" charset="0"/>
                <a:ea typeface="Source Code Pro Medium" charset="0"/>
                <a:cs typeface="Source Code Pro Medium" charset="0"/>
              </a:rPr>
              <a:t>';</a:t>
            </a:r>
            <a:br>
              <a:rPr lang="de-DE" dirty="0" smtClean="0">
                <a:solidFill>
                  <a:srgbClr val="025249"/>
                </a:solidFill>
                <a:latin typeface="Source Code Pro Medium" charset="0"/>
                <a:ea typeface="Source Code Pro Medium" charset="0"/>
                <a:cs typeface="Source Code Pro Medium" charset="0"/>
              </a:rPr>
            </a:br>
            <a:r>
              <a:rPr lang="de-DE" dirty="0" err="1" smtClean="0">
                <a:solidFill>
                  <a:srgbClr val="EF7D1D"/>
                </a:solidFill>
                <a:latin typeface="Source Code Pro Medium" charset="0"/>
                <a:ea typeface="Source Code Pro Medium" charset="0"/>
                <a:cs typeface="Source Code Pro Medium" charset="0"/>
              </a:rPr>
              <a:t>import</a:t>
            </a:r>
            <a:r>
              <a:rPr lang="de-DE" dirty="0" smtClean="0">
                <a:solidFill>
                  <a:srgbClr val="EF7D1D"/>
                </a:solidFill>
                <a:latin typeface="Source Code Pro Medium" charset="0"/>
                <a:ea typeface="Source Code Pro Medium" charset="0"/>
                <a:cs typeface="Source Code Pro Medium" charset="0"/>
              </a:rPr>
              <a:t> </a:t>
            </a:r>
            <a:r>
              <a:rPr lang="de-DE" dirty="0" err="1" smtClean="0">
                <a:solidFill>
                  <a:srgbClr val="EF7D1D"/>
                </a:solidFill>
                <a:latin typeface="Source Code Pro Medium" charset="0"/>
                <a:ea typeface="Source Code Pro Medium" charset="0"/>
                <a:cs typeface="Source Code Pro Medium" charset="0"/>
              </a:rPr>
              <a:t>ReactDOM</a:t>
            </a:r>
            <a:r>
              <a:rPr lang="de-DE" dirty="0" smtClean="0">
                <a:solidFill>
                  <a:srgbClr val="EF7D1D"/>
                </a:solidFill>
                <a:latin typeface="Source Code Pro Medium" charset="0"/>
                <a:ea typeface="Source Code Pro Medium" charset="0"/>
                <a:cs typeface="Source Code Pro Medium" charset="0"/>
              </a:rPr>
              <a:t> </a:t>
            </a:r>
            <a:r>
              <a:rPr lang="de-DE" dirty="0" err="1" smtClean="0">
                <a:solidFill>
                  <a:srgbClr val="EF7D1D"/>
                </a:solidFill>
                <a:latin typeface="Source Code Pro Medium" charset="0"/>
                <a:ea typeface="Source Code Pro Medium" charset="0"/>
                <a:cs typeface="Source Code Pro Medium" charset="0"/>
              </a:rPr>
              <a:t>from</a:t>
            </a:r>
            <a:r>
              <a:rPr lang="de-DE" dirty="0" smtClean="0">
                <a:solidFill>
                  <a:srgbClr val="EF7D1D"/>
                </a:solidFill>
                <a:latin typeface="Source Code Pro Medium" charset="0"/>
                <a:ea typeface="Source Code Pro Medium" charset="0"/>
                <a:cs typeface="Source Code Pro Medium" charset="0"/>
              </a:rPr>
              <a:t> '</a:t>
            </a:r>
            <a:r>
              <a:rPr lang="de-DE" dirty="0" err="1" smtClean="0">
                <a:solidFill>
                  <a:srgbClr val="EF7D1D"/>
                </a:solidFill>
                <a:latin typeface="Source Code Pro Medium" charset="0"/>
                <a:ea typeface="Source Code Pro Medium" charset="0"/>
                <a:cs typeface="Source Code Pro Medium" charset="0"/>
              </a:rPr>
              <a:t>react</a:t>
            </a:r>
            <a:r>
              <a:rPr lang="de-DE" dirty="0" smtClean="0">
                <a:solidFill>
                  <a:srgbClr val="EF7D1D"/>
                </a:solidFill>
                <a:latin typeface="Source Code Pro Medium" charset="0"/>
                <a:ea typeface="Source Code Pro Medium" charset="0"/>
                <a:cs typeface="Source Code Pro Medium" charset="0"/>
              </a:rPr>
              <a:t>-dom';</a:t>
            </a:r>
            <a:br>
              <a:rPr lang="de-DE" dirty="0" smtClean="0">
                <a:solidFill>
                  <a:srgbClr val="EF7D1D"/>
                </a:solidFill>
                <a:latin typeface="Source Code Pro Medium" charset="0"/>
                <a:ea typeface="Source Code Pro Medium" charset="0"/>
                <a:cs typeface="Source Code Pro Medium" charset="0"/>
              </a:rPr>
            </a:br>
            <a:r>
              <a:rPr lang="de-DE" dirty="0" smtClean="0">
                <a:solidFill>
                  <a:srgbClr val="025249"/>
                </a:solidFill>
                <a:latin typeface="Source Code Pro Medium" charset="0"/>
                <a:ea typeface="Source Code Pro Medium" charset="0"/>
                <a:cs typeface="Source Code Pro Medium" charset="0"/>
              </a:rPr>
              <a:t/>
            </a:r>
            <a:br>
              <a:rPr lang="de-DE" dirty="0" smtClean="0">
                <a:solidFill>
                  <a:srgbClr val="025249"/>
                </a:solidFill>
                <a:latin typeface="Source Code Pro Medium" charset="0"/>
                <a:ea typeface="Source Code Pro Medium" charset="0"/>
                <a:cs typeface="Source Code Pro Medium" charset="0"/>
              </a:rPr>
            </a:br>
            <a:r>
              <a:rPr lang="de-DE" dirty="0" err="1" smtClean="0">
                <a:solidFill>
                  <a:srgbClr val="025249"/>
                </a:solidFill>
                <a:latin typeface="Source Code Pro Medium" charset="0"/>
                <a:ea typeface="Source Code Pro Medium" charset="0"/>
                <a:cs typeface="Source Code Pro Medium" charset="0"/>
              </a:rPr>
              <a:t>import</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PasswordView</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from</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components</a:t>
            </a:r>
            <a:r>
              <a:rPr lang="de-DE" dirty="0" smtClean="0">
                <a:solidFill>
                  <a:srgbClr val="025249"/>
                </a:solidFill>
                <a:latin typeface="Source Code Pro Medium" charset="0"/>
                <a:ea typeface="Source Code Pro Medium" charset="0"/>
                <a:cs typeface="Source Code Pro Medium" charset="0"/>
              </a:rPr>
              <a:t>/</a:t>
            </a:r>
            <a:r>
              <a:rPr lang="de-DE" dirty="0" err="1" smtClean="0">
                <a:solidFill>
                  <a:srgbClr val="025249"/>
                </a:solidFill>
                <a:latin typeface="Source Code Pro Medium" charset="0"/>
                <a:ea typeface="Source Code Pro Medium" charset="0"/>
                <a:cs typeface="Source Code Pro Medium" charset="0"/>
              </a:rPr>
              <a:t>PasswordView</a:t>
            </a:r>
            <a:r>
              <a:rPr lang="de-DE" dirty="0" smtClean="0">
                <a:solidFill>
                  <a:srgbClr val="025249"/>
                </a:solidFill>
                <a:latin typeface="Source Code Pro Medium" charset="0"/>
                <a:ea typeface="Source Code Pro Medium" charset="0"/>
                <a:cs typeface="Source Code Pro Medium" charset="0"/>
              </a:rPr>
              <a:t>';</a:t>
            </a:r>
            <a:br>
              <a:rPr lang="de-DE" dirty="0" smtClean="0">
                <a:solidFill>
                  <a:srgbClr val="025249"/>
                </a:solidFill>
                <a:latin typeface="Source Code Pro Medium" charset="0"/>
                <a:ea typeface="Source Code Pro Medium" charset="0"/>
                <a:cs typeface="Source Code Pro Medium" charset="0"/>
              </a:rPr>
            </a:br>
            <a:r>
              <a:rPr lang="de-DE" dirty="0" smtClean="0">
                <a:solidFill>
                  <a:srgbClr val="025249"/>
                </a:solidFill>
                <a:latin typeface="Source Code Pro Medium" charset="0"/>
                <a:ea typeface="Source Code Pro Medium" charset="0"/>
                <a:cs typeface="Source Code Pro Medium" charset="0"/>
              </a:rPr>
              <a:t/>
            </a:r>
            <a:br>
              <a:rPr lang="de-DE" dirty="0" smtClean="0">
                <a:solidFill>
                  <a:srgbClr val="025249"/>
                </a:solidFill>
                <a:latin typeface="Source Code Pro Medium" charset="0"/>
                <a:ea typeface="Source Code Pro Medium" charset="0"/>
                <a:cs typeface="Source Code Pro Medium" charset="0"/>
              </a:rPr>
            </a:br>
            <a:r>
              <a:rPr lang="de-DE" dirty="0" err="1">
                <a:solidFill>
                  <a:srgbClr val="EF7D1D"/>
                </a:solidFill>
                <a:latin typeface="Source Code Pro Medium" charset="0"/>
                <a:ea typeface="Source Code Pro Medium" charset="0"/>
                <a:cs typeface="Source Code Pro Medium" charset="0"/>
              </a:rPr>
              <a:t>ReactDOM.render</a:t>
            </a:r>
            <a:r>
              <a:rPr lang="de-DE" dirty="0">
                <a:solidFill>
                  <a:srgbClr val="025249"/>
                </a:solidFill>
                <a:latin typeface="Source Code Pro Medium" charset="0"/>
                <a:ea typeface="Source Code Pro Medium" charset="0"/>
                <a:cs typeface="Source Code Pro Medium" charset="0"/>
              </a:rPr>
              <a:t>(</a:t>
            </a:r>
          </a:p>
          <a:p>
            <a:r>
              <a:rPr lang="de-DE" dirty="0">
                <a:solidFill>
                  <a:srgbClr val="025249"/>
                </a:solidFill>
                <a:latin typeface="Source Code Pro Medium" charset="0"/>
                <a:ea typeface="Source Code Pro Medium" charset="0"/>
                <a:cs typeface="Source Code Pro Medium" charset="0"/>
              </a:rPr>
              <a:t>  </a:t>
            </a:r>
            <a:r>
              <a:rPr lang="de-DE" dirty="0" smtClean="0">
                <a:solidFill>
                  <a:srgbClr val="025249"/>
                </a:solidFill>
                <a:latin typeface="Source Code Pro Medium" charset="0"/>
                <a:ea typeface="Source Code Pro Medium" charset="0"/>
                <a:cs typeface="Source Code Pro Medium" charset="0"/>
              </a:rPr>
              <a:t>&lt;</a:t>
            </a:r>
            <a:r>
              <a:rPr lang="de-DE" dirty="0" err="1" smtClean="0">
                <a:solidFill>
                  <a:srgbClr val="025249"/>
                </a:solidFill>
                <a:latin typeface="Source Code Pro Medium" charset="0"/>
                <a:ea typeface="Source Code Pro Medium" charset="0"/>
                <a:cs typeface="Source Code Pro Medium" charset="0"/>
              </a:rPr>
              <a:t>PasswordView</a:t>
            </a:r>
            <a:r>
              <a:rPr lang="de-DE" dirty="0" smtClean="0">
                <a:solidFill>
                  <a:srgbClr val="025249"/>
                </a:solidFill>
                <a:latin typeface="Source Code Pro Medium" charset="0"/>
                <a:ea typeface="Source Code Pro Medium" charset="0"/>
                <a:cs typeface="Source Code Pro Medium" charset="0"/>
              </a:rPr>
              <a:t> /&gt;,   </a:t>
            </a:r>
            <a:endParaRPr lang="de-DE" dirty="0">
              <a:solidFill>
                <a:srgbClr val="025249"/>
              </a:solidFill>
              <a:latin typeface="Source Code Pro Medium" charset="0"/>
              <a:ea typeface="Source Code Pro Medium" charset="0"/>
              <a:cs typeface="Source Code Pro Medium" charset="0"/>
            </a:endParaRPr>
          </a:p>
          <a:p>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document.getElementById</a:t>
            </a:r>
            <a:r>
              <a:rPr lang="de-DE" dirty="0">
                <a:solidFill>
                  <a:srgbClr val="025249"/>
                </a:solidFill>
                <a:latin typeface="Source Code Pro Medium" charset="0"/>
                <a:ea typeface="Source Code Pro Medium" charset="0"/>
                <a:cs typeface="Source Code Pro Medium" charset="0"/>
              </a:rPr>
              <a:t>('</a:t>
            </a:r>
            <a:r>
              <a:rPr lang="de-DE" dirty="0" err="1">
                <a:solidFill>
                  <a:srgbClr val="025249"/>
                </a:solidFill>
                <a:latin typeface="Source Code Pro Medium" charset="0"/>
                <a:ea typeface="Source Code Pro Medium" charset="0"/>
                <a:cs typeface="Source Code Pro Medium" charset="0"/>
              </a:rPr>
              <a:t>mount</a:t>
            </a:r>
            <a:r>
              <a:rPr lang="de-DE" dirty="0">
                <a:solidFill>
                  <a:srgbClr val="025249"/>
                </a:solidFill>
                <a:latin typeface="Source Code Pro Medium" charset="0"/>
                <a:ea typeface="Source Code Pro Medium" charset="0"/>
                <a:cs typeface="Source Code Pro Medium" charset="0"/>
              </a:rPr>
              <a:t>')</a:t>
            </a:r>
          </a:p>
          <a:p>
            <a:r>
              <a:rPr lang="de-DE" dirty="0">
                <a:solidFill>
                  <a:srgbClr val="025249"/>
                </a:solidFill>
                <a:latin typeface="Source Code Pro Medium" charset="0"/>
                <a:ea typeface="Source Code Pro Medium" charset="0"/>
                <a:cs typeface="Source Code Pro Medium" charset="0"/>
              </a:rPr>
              <a:t>);</a:t>
            </a:r>
          </a:p>
        </p:txBody>
      </p:sp>
      <p:sp>
        <p:nvSpPr>
          <p:cNvPr id="4" name="Textfeld 3"/>
          <p:cNvSpPr txBox="1"/>
          <p:nvPr/>
        </p:nvSpPr>
        <p:spPr>
          <a:xfrm>
            <a:off x="0" y="786698"/>
            <a:ext cx="9906000" cy="617477"/>
          </a:xfrm>
          <a:prstGeom prst="rect">
            <a:avLst/>
          </a:prstGeom>
          <a:noFill/>
        </p:spPr>
        <p:txBody>
          <a:bodyPr wrap="square" rtlCol="0">
            <a:spAutoFit/>
          </a:bodyPr>
          <a:lstStyle/>
          <a:p>
            <a:pPr algn="ctr">
              <a:lnSpc>
                <a:spcPct val="150000"/>
              </a:lnSpc>
            </a:pPr>
            <a:r>
              <a:rPr lang="de-DE" sz="2275" b="1" dirty="0" smtClean="0">
                <a:solidFill>
                  <a:srgbClr val="025249"/>
                </a:solidFill>
                <a:latin typeface="Source Sans Pro Semibold" charset="0"/>
                <a:ea typeface="Source Sans Pro Semibold" charset="0"/>
                <a:cs typeface="Source Sans Pro Semibold" charset="0"/>
              </a:rPr>
              <a:t>Zur Erinnerung: Rendern auf dem Client</a:t>
            </a: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6255419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Serverseitiges Rendern (2)</a:t>
            </a:r>
            <a:endParaRPr lang="de-DE" dirty="0"/>
          </a:p>
        </p:txBody>
      </p:sp>
      <p:sp>
        <p:nvSpPr>
          <p:cNvPr id="5" name="Rechteck 4"/>
          <p:cNvSpPr/>
          <p:nvPr/>
        </p:nvSpPr>
        <p:spPr>
          <a:xfrm>
            <a:off x="190500" y="2211844"/>
            <a:ext cx="9525000" cy="3693319"/>
          </a:xfrm>
          <a:prstGeom prst="rect">
            <a:avLst/>
          </a:prstGeom>
        </p:spPr>
        <p:txBody>
          <a:bodyPr wrap="square">
            <a:spAutoFit/>
          </a:bodyPr>
          <a:lstStyle/>
          <a:p>
            <a:r>
              <a:rPr lang="de-DE" dirty="0" err="1">
                <a:solidFill>
                  <a:srgbClr val="025249"/>
                </a:solidFill>
                <a:latin typeface="Source Code Pro Medium" charset="0"/>
                <a:ea typeface="Source Code Pro Medium" charset="0"/>
                <a:cs typeface="Source Code Pro Medium" charset="0"/>
              </a:rPr>
              <a:t>import</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React</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from</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react</a:t>
            </a:r>
            <a:r>
              <a:rPr lang="de-DE" dirty="0">
                <a:solidFill>
                  <a:srgbClr val="025249"/>
                </a:solidFill>
                <a:latin typeface="Source Code Pro Medium" charset="0"/>
                <a:ea typeface="Source Code Pro Medium" charset="0"/>
                <a:cs typeface="Source Code Pro Medium" charset="0"/>
              </a:rPr>
              <a:t>';</a:t>
            </a:r>
            <a:br>
              <a:rPr lang="de-DE" dirty="0">
                <a:solidFill>
                  <a:srgbClr val="025249"/>
                </a:solidFill>
                <a:latin typeface="Source Code Pro Medium" charset="0"/>
                <a:ea typeface="Source Code Pro Medium" charset="0"/>
                <a:cs typeface="Source Code Pro Medium" charset="0"/>
              </a:rPr>
            </a:br>
            <a:r>
              <a:rPr lang="de-DE" dirty="0" err="1">
                <a:solidFill>
                  <a:srgbClr val="EF7D1D"/>
                </a:solidFill>
                <a:latin typeface="Source Code Pro Medium" charset="0"/>
                <a:ea typeface="Source Code Pro Medium" charset="0"/>
                <a:cs typeface="Source Code Pro Medium" charset="0"/>
              </a:rPr>
              <a:t>import</a:t>
            </a:r>
            <a:r>
              <a:rPr lang="de-DE" dirty="0">
                <a:solidFill>
                  <a:srgbClr val="EF7D1D"/>
                </a:solidFill>
                <a:latin typeface="Source Code Pro Medium" charset="0"/>
                <a:ea typeface="Source Code Pro Medium" charset="0"/>
                <a:cs typeface="Source Code Pro Medium" charset="0"/>
              </a:rPr>
              <a:t> </a:t>
            </a:r>
            <a:r>
              <a:rPr lang="de-DE" dirty="0" err="1">
                <a:solidFill>
                  <a:srgbClr val="EF7D1D"/>
                </a:solidFill>
                <a:latin typeface="Source Code Pro Medium" charset="0"/>
                <a:ea typeface="Source Code Pro Medium" charset="0"/>
                <a:cs typeface="Source Code Pro Medium" charset="0"/>
              </a:rPr>
              <a:t>ReactDOMServer</a:t>
            </a:r>
            <a:r>
              <a:rPr lang="de-DE" dirty="0">
                <a:solidFill>
                  <a:srgbClr val="EF7D1D"/>
                </a:solidFill>
                <a:latin typeface="Source Code Pro Medium" charset="0"/>
                <a:ea typeface="Source Code Pro Medium" charset="0"/>
                <a:cs typeface="Source Code Pro Medium" charset="0"/>
              </a:rPr>
              <a:t> </a:t>
            </a:r>
            <a:r>
              <a:rPr lang="de-DE" dirty="0" err="1">
                <a:solidFill>
                  <a:srgbClr val="EF7D1D"/>
                </a:solidFill>
                <a:latin typeface="Source Code Pro Medium" charset="0"/>
                <a:ea typeface="Source Code Pro Medium" charset="0"/>
                <a:cs typeface="Source Code Pro Medium" charset="0"/>
              </a:rPr>
              <a:t>from</a:t>
            </a:r>
            <a:r>
              <a:rPr lang="de-DE" dirty="0">
                <a:solidFill>
                  <a:srgbClr val="EF7D1D"/>
                </a:solidFill>
                <a:latin typeface="Source Code Pro Medium" charset="0"/>
                <a:ea typeface="Source Code Pro Medium" charset="0"/>
                <a:cs typeface="Source Code Pro Medium" charset="0"/>
              </a:rPr>
              <a:t> '</a:t>
            </a:r>
            <a:r>
              <a:rPr lang="de-DE" dirty="0" err="1">
                <a:solidFill>
                  <a:srgbClr val="EF7D1D"/>
                </a:solidFill>
                <a:latin typeface="Source Code Pro Medium" charset="0"/>
                <a:ea typeface="Source Code Pro Medium" charset="0"/>
                <a:cs typeface="Source Code Pro Medium" charset="0"/>
              </a:rPr>
              <a:t>react</a:t>
            </a:r>
            <a:r>
              <a:rPr lang="de-DE" dirty="0">
                <a:solidFill>
                  <a:srgbClr val="EF7D1D"/>
                </a:solidFill>
                <a:latin typeface="Source Code Pro Medium" charset="0"/>
                <a:ea typeface="Source Code Pro Medium" charset="0"/>
                <a:cs typeface="Source Code Pro Medium" charset="0"/>
              </a:rPr>
              <a:t>-dom/</a:t>
            </a:r>
            <a:r>
              <a:rPr lang="de-DE" dirty="0" err="1">
                <a:solidFill>
                  <a:srgbClr val="EF7D1D"/>
                </a:solidFill>
                <a:latin typeface="Source Code Pro Medium" charset="0"/>
                <a:ea typeface="Source Code Pro Medium" charset="0"/>
                <a:cs typeface="Source Code Pro Medium" charset="0"/>
              </a:rPr>
              <a:t>server</a:t>
            </a:r>
            <a:r>
              <a:rPr lang="de-DE" dirty="0">
                <a:solidFill>
                  <a:srgbClr val="EF7D1D"/>
                </a:solidFill>
                <a:latin typeface="Source Code Pro Medium" charset="0"/>
                <a:ea typeface="Source Code Pro Medium" charset="0"/>
                <a:cs typeface="Source Code Pro Medium" charset="0"/>
              </a:rPr>
              <a:t>';</a:t>
            </a:r>
            <a:br>
              <a:rPr lang="de-DE" dirty="0">
                <a:solidFill>
                  <a:srgbClr val="EF7D1D"/>
                </a:solidFill>
                <a:latin typeface="Source Code Pro Medium" charset="0"/>
                <a:ea typeface="Source Code Pro Medium" charset="0"/>
                <a:cs typeface="Source Code Pro Medium" charset="0"/>
              </a:rPr>
            </a:br>
            <a:r>
              <a:rPr lang="de-DE" dirty="0">
                <a:solidFill>
                  <a:srgbClr val="025249"/>
                </a:solidFill>
                <a:latin typeface="Source Code Pro Medium" charset="0"/>
                <a:ea typeface="Source Code Pro Medium" charset="0"/>
                <a:cs typeface="Source Code Pro Medium" charset="0"/>
              </a:rPr>
              <a:t/>
            </a:r>
            <a:br>
              <a:rPr lang="de-DE" dirty="0">
                <a:solidFill>
                  <a:srgbClr val="025249"/>
                </a:solidFill>
                <a:latin typeface="Source Code Pro Medium" charset="0"/>
                <a:ea typeface="Source Code Pro Medium" charset="0"/>
                <a:cs typeface="Source Code Pro Medium" charset="0"/>
              </a:rPr>
            </a:br>
            <a:r>
              <a:rPr lang="de-DE" dirty="0" err="1">
                <a:solidFill>
                  <a:srgbClr val="025249"/>
                </a:solidFill>
                <a:latin typeface="Source Code Pro Medium" charset="0"/>
                <a:ea typeface="Source Code Pro Medium" charset="0"/>
                <a:cs typeface="Source Code Pro Medium" charset="0"/>
              </a:rPr>
              <a:t>import</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PasswordView</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from</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components</a:t>
            </a:r>
            <a:r>
              <a:rPr lang="de-DE" dirty="0">
                <a:solidFill>
                  <a:srgbClr val="025249"/>
                </a:solidFill>
                <a:latin typeface="Source Code Pro Medium" charset="0"/>
                <a:ea typeface="Source Code Pro Medium" charset="0"/>
                <a:cs typeface="Source Code Pro Medium" charset="0"/>
              </a:rPr>
              <a:t>/</a:t>
            </a:r>
            <a:r>
              <a:rPr lang="de-DE" dirty="0" err="1">
                <a:solidFill>
                  <a:srgbClr val="025249"/>
                </a:solidFill>
                <a:latin typeface="Source Code Pro Medium" charset="0"/>
                <a:ea typeface="Source Code Pro Medium" charset="0"/>
                <a:cs typeface="Source Code Pro Medium" charset="0"/>
              </a:rPr>
              <a:t>PasswordView</a:t>
            </a:r>
            <a:r>
              <a:rPr lang="de-DE" dirty="0">
                <a:solidFill>
                  <a:srgbClr val="025249"/>
                </a:solidFill>
                <a:latin typeface="Source Code Pro Medium" charset="0"/>
                <a:ea typeface="Source Code Pro Medium" charset="0"/>
                <a:cs typeface="Source Code Pro Medium" charset="0"/>
              </a:rPr>
              <a:t>';</a:t>
            </a:r>
            <a:br>
              <a:rPr lang="de-DE" dirty="0">
                <a:solidFill>
                  <a:srgbClr val="025249"/>
                </a:solidFill>
                <a:latin typeface="Source Code Pro Medium" charset="0"/>
                <a:ea typeface="Source Code Pro Medium" charset="0"/>
                <a:cs typeface="Source Code Pro Medium" charset="0"/>
              </a:rPr>
            </a:br>
            <a:r>
              <a:rPr lang="de-DE" dirty="0">
                <a:solidFill>
                  <a:srgbClr val="025249"/>
                </a:solidFill>
                <a:latin typeface="Source Code Pro Medium" charset="0"/>
                <a:ea typeface="Source Code Pro Medium" charset="0"/>
                <a:cs typeface="Source Code Pro Medium" charset="0"/>
              </a:rPr>
              <a:t/>
            </a:r>
            <a:br>
              <a:rPr lang="de-DE" dirty="0">
                <a:solidFill>
                  <a:srgbClr val="025249"/>
                </a:solidFill>
                <a:latin typeface="Source Code Pro Medium" charset="0"/>
                <a:ea typeface="Source Code Pro Medium" charset="0"/>
                <a:cs typeface="Source Code Pro Medium" charset="0"/>
              </a:rPr>
            </a:br>
            <a:r>
              <a:rPr lang="de-DE" dirty="0" err="1">
                <a:solidFill>
                  <a:srgbClr val="025249"/>
                </a:solidFill>
                <a:latin typeface="Source Code Pro Medium" charset="0"/>
                <a:ea typeface="Source Code Pro Medium" charset="0"/>
                <a:cs typeface="Source Code Pro Medium" charset="0"/>
              </a:rPr>
              <a:t>const</a:t>
            </a:r>
            <a:r>
              <a:rPr lang="de-DE" dirty="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html</a:t>
            </a:r>
            <a:r>
              <a:rPr lang="de-DE" dirty="0" smtClean="0">
                <a:solidFill>
                  <a:srgbClr val="025249"/>
                </a:solidFill>
                <a:latin typeface="Source Code Pro Medium" charset="0"/>
                <a:ea typeface="Source Code Pro Medium" charset="0"/>
                <a:cs typeface="Source Code Pro Medium" charset="0"/>
              </a:rPr>
              <a:t> = </a:t>
            </a:r>
            <a:r>
              <a:rPr lang="de-DE" dirty="0" err="1" smtClean="0">
                <a:solidFill>
                  <a:srgbClr val="EF7D1D"/>
                </a:solidFill>
                <a:latin typeface="Source Code Pro Medium" charset="0"/>
                <a:ea typeface="Source Code Pro Medium" charset="0"/>
                <a:cs typeface="Source Code Pro Medium" charset="0"/>
              </a:rPr>
              <a:t>ReactDOMServer.renderToString</a:t>
            </a:r>
            <a:r>
              <a:rPr lang="de-DE" dirty="0">
                <a:solidFill>
                  <a:srgbClr val="025249"/>
                </a:solidFill>
                <a:latin typeface="Source Code Pro Medium" charset="0"/>
                <a:ea typeface="Source Code Pro Medium" charset="0"/>
                <a:cs typeface="Source Code Pro Medium" charset="0"/>
              </a:rPr>
              <a:t>(&lt;</a:t>
            </a:r>
            <a:r>
              <a:rPr lang="de-DE" dirty="0" err="1">
                <a:solidFill>
                  <a:srgbClr val="025249"/>
                </a:solidFill>
                <a:latin typeface="Source Code Pro Medium" charset="0"/>
                <a:ea typeface="Source Code Pro Medium" charset="0"/>
                <a:cs typeface="Source Code Pro Medium" charset="0"/>
              </a:rPr>
              <a:t>PasswordView</a:t>
            </a:r>
            <a:r>
              <a:rPr lang="de-DE" dirty="0">
                <a:solidFill>
                  <a:srgbClr val="025249"/>
                </a:solidFill>
                <a:latin typeface="Source Code Pro Medium" charset="0"/>
                <a:ea typeface="Source Code Pro Medium" charset="0"/>
                <a:cs typeface="Source Code Pro Medium" charset="0"/>
              </a:rPr>
              <a:t> /&gt;);</a:t>
            </a:r>
            <a:br>
              <a:rPr lang="de-DE" dirty="0">
                <a:solidFill>
                  <a:srgbClr val="025249"/>
                </a:solidFill>
                <a:latin typeface="Source Code Pro Medium" charset="0"/>
                <a:ea typeface="Source Code Pro Medium" charset="0"/>
                <a:cs typeface="Source Code Pro Medium" charset="0"/>
              </a:rPr>
            </a:br>
            <a:r>
              <a:rPr lang="de-DE" dirty="0">
                <a:solidFill>
                  <a:srgbClr val="025249"/>
                </a:solidFill>
                <a:latin typeface="Source Code Pro Medium" charset="0"/>
                <a:ea typeface="Source Code Pro Medium" charset="0"/>
                <a:cs typeface="Source Code Pro Medium" charset="0"/>
              </a:rPr>
              <a:t/>
            </a:r>
            <a:br>
              <a:rPr lang="de-DE" dirty="0">
                <a:solidFill>
                  <a:srgbClr val="025249"/>
                </a:solidFill>
                <a:latin typeface="Source Code Pro Medium" charset="0"/>
                <a:ea typeface="Source Code Pro Medium" charset="0"/>
                <a:cs typeface="Source Code Pro Medium" charset="0"/>
              </a:rPr>
            </a:br>
            <a:r>
              <a:rPr lang="de-DE" dirty="0" err="1">
                <a:solidFill>
                  <a:srgbClr val="025249"/>
                </a:solidFill>
                <a:latin typeface="Source Code Pro Medium" charset="0"/>
                <a:ea typeface="Source Code Pro Medium" charset="0"/>
                <a:cs typeface="Source Code Pro Medium" charset="0"/>
              </a:rPr>
              <a:t>const</a:t>
            </a:r>
            <a:r>
              <a:rPr lang="de-DE" dirty="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page</a:t>
            </a:r>
            <a:r>
              <a:rPr lang="de-DE" dirty="0" smtClean="0">
                <a:solidFill>
                  <a:srgbClr val="025249"/>
                </a:solidFill>
                <a:latin typeface="Source Code Pro Medium" charset="0"/>
                <a:ea typeface="Source Code Pro Medium" charset="0"/>
                <a:cs typeface="Source Code Pro Medium" charset="0"/>
              </a:rPr>
              <a:t> = `&lt;</a:t>
            </a:r>
            <a:r>
              <a:rPr lang="de-DE" dirty="0" err="1" smtClean="0">
                <a:solidFill>
                  <a:srgbClr val="025249"/>
                </a:solidFill>
                <a:latin typeface="Source Code Pro Medium" charset="0"/>
                <a:ea typeface="Source Code Pro Medium" charset="0"/>
                <a:cs typeface="Source Code Pro Medium" charset="0"/>
              </a:rPr>
              <a:t>html</a:t>
            </a:r>
            <a:r>
              <a:rPr lang="de-DE" dirty="0" smtClean="0">
                <a:solidFill>
                  <a:srgbClr val="025249"/>
                </a:solidFill>
                <a:latin typeface="Source Code Pro Medium" charset="0"/>
                <a:ea typeface="Source Code Pro Medium" charset="0"/>
                <a:cs typeface="Source Code Pro Medium" charset="0"/>
              </a:rPr>
              <a:t>&gt;</a:t>
            </a:r>
          </a:p>
          <a:p>
            <a:r>
              <a:rPr lang="de-DE" dirty="0">
                <a:solidFill>
                  <a:srgbClr val="025249"/>
                </a:solidFill>
                <a:latin typeface="Source Code Pro Medium" charset="0"/>
                <a:ea typeface="Source Code Pro Medium" charset="0"/>
                <a:cs typeface="Source Code Pro Medium" charset="0"/>
              </a:rPr>
              <a:t> </a:t>
            </a:r>
            <a:r>
              <a:rPr lang="de-DE" dirty="0" smtClean="0">
                <a:solidFill>
                  <a:srgbClr val="025249"/>
                </a:solidFill>
                <a:latin typeface="Source Code Pro Medium" charset="0"/>
                <a:ea typeface="Source Code Pro Medium" charset="0"/>
                <a:cs typeface="Source Code Pro Medium" charset="0"/>
              </a:rPr>
              <a:t> &lt;</a:t>
            </a:r>
            <a:r>
              <a:rPr lang="de-DE" dirty="0" err="1" smtClean="0">
                <a:solidFill>
                  <a:srgbClr val="025249"/>
                </a:solidFill>
                <a:latin typeface="Source Code Pro Medium" charset="0"/>
                <a:ea typeface="Source Code Pro Medium" charset="0"/>
                <a:cs typeface="Source Code Pro Medium" charset="0"/>
              </a:rPr>
              <a:t>head</a:t>
            </a:r>
            <a:r>
              <a:rPr lang="de-DE" dirty="0" smtClean="0">
                <a:solidFill>
                  <a:srgbClr val="025249"/>
                </a:solidFill>
                <a:latin typeface="Source Code Pro Medium" charset="0"/>
                <a:ea typeface="Source Code Pro Medium" charset="0"/>
                <a:cs typeface="Source Code Pro Medium" charset="0"/>
              </a:rPr>
              <a:t>&gt;. . . &lt;/</a:t>
            </a:r>
            <a:r>
              <a:rPr lang="de-DE" dirty="0" err="1" smtClean="0">
                <a:solidFill>
                  <a:srgbClr val="025249"/>
                </a:solidFill>
                <a:latin typeface="Source Code Pro Medium" charset="0"/>
                <a:ea typeface="Source Code Pro Medium" charset="0"/>
                <a:cs typeface="Source Code Pro Medium" charset="0"/>
              </a:rPr>
              <a:t>head</a:t>
            </a:r>
            <a:r>
              <a:rPr lang="de-DE" dirty="0" smtClean="0">
                <a:solidFill>
                  <a:srgbClr val="025249"/>
                </a:solidFill>
                <a:latin typeface="Source Code Pro Medium" charset="0"/>
                <a:ea typeface="Source Code Pro Medium" charset="0"/>
                <a:cs typeface="Source Code Pro Medium" charset="0"/>
              </a:rPr>
              <a:t>&gt;</a:t>
            </a:r>
          </a:p>
          <a:p>
            <a:r>
              <a:rPr lang="de-DE" dirty="0">
                <a:solidFill>
                  <a:srgbClr val="025249"/>
                </a:solidFill>
                <a:latin typeface="Source Code Pro Medium" charset="0"/>
                <a:ea typeface="Source Code Pro Medium" charset="0"/>
                <a:cs typeface="Source Code Pro Medium" charset="0"/>
              </a:rPr>
              <a:t> </a:t>
            </a:r>
            <a:r>
              <a:rPr lang="de-DE" dirty="0" smtClean="0">
                <a:solidFill>
                  <a:srgbClr val="025249"/>
                </a:solidFill>
                <a:latin typeface="Source Code Pro Medium" charset="0"/>
                <a:ea typeface="Source Code Pro Medium" charset="0"/>
                <a:cs typeface="Source Code Pro Medium" charset="0"/>
              </a:rPr>
              <a:t> &lt;</a:t>
            </a:r>
            <a:r>
              <a:rPr lang="de-DE" dirty="0" err="1" smtClean="0">
                <a:solidFill>
                  <a:srgbClr val="025249"/>
                </a:solidFill>
                <a:latin typeface="Source Code Pro Medium" charset="0"/>
                <a:ea typeface="Source Code Pro Medium" charset="0"/>
                <a:cs typeface="Source Code Pro Medium" charset="0"/>
              </a:rPr>
              <a:t>body</a:t>
            </a:r>
            <a:r>
              <a:rPr lang="de-DE" dirty="0" smtClean="0">
                <a:solidFill>
                  <a:srgbClr val="025249"/>
                </a:solidFill>
                <a:latin typeface="Source Code Pro Medium" charset="0"/>
                <a:ea typeface="Source Code Pro Medium" charset="0"/>
                <a:cs typeface="Source Code Pro Medium" charset="0"/>
              </a:rPr>
              <a:t>&gt;&lt;div </a:t>
            </a:r>
            <a:r>
              <a:rPr lang="de-DE" dirty="0" err="1" smtClean="0">
                <a:solidFill>
                  <a:srgbClr val="025249"/>
                </a:solidFill>
                <a:latin typeface="Source Code Pro Medium" charset="0"/>
                <a:ea typeface="Source Code Pro Medium" charset="0"/>
                <a:cs typeface="Source Code Pro Medium" charset="0"/>
              </a:rPr>
              <a:t>id</a:t>
            </a:r>
            <a:r>
              <a:rPr lang="de-DE" dirty="0" smtClean="0">
                <a:solidFill>
                  <a:srgbClr val="025249"/>
                </a:solidFill>
                <a:latin typeface="Source Code Pro Medium" charset="0"/>
                <a:ea typeface="Source Code Pro Medium" charset="0"/>
                <a:cs typeface="Source Code Pro Medium" charset="0"/>
              </a:rPr>
              <a:t>=</a:t>
            </a:r>
            <a:r>
              <a:rPr lang="de-DE" dirty="0">
                <a:solidFill>
                  <a:srgbClr val="025249"/>
                </a:solidFill>
                <a:latin typeface="Source Code Pro Medium" charset="0"/>
                <a:ea typeface="Source Code Pro Medium" charset="0"/>
                <a:cs typeface="Source Code Pro Medium" charset="0"/>
              </a:rPr>
              <a:t>'</a:t>
            </a:r>
            <a:r>
              <a:rPr lang="de-DE" dirty="0" err="1" smtClean="0">
                <a:solidFill>
                  <a:srgbClr val="025249"/>
                </a:solidFill>
                <a:latin typeface="Source Code Pro Medium" charset="0"/>
                <a:ea typeface="Source Code Pro Medium" charset="0"/>
                <a:cs typeface="Source Code Pro Medium" charset="0"/>
              </a:rPr>
              <a:t>mount</a:t>
            </a:r>
            <a:r>
              <a:rPr lang="de-DE" dirty="0" smtClean="0">
                <a:solidFill>
                  <a:srgbClr val="025249"/>
                </a:solidFill>
                <a:latin typeface="Source Code Pro Medium" charset="0"/>
                <a:ea typeface="Source Code Pro Medium" charset="0"/>
                <a:cs typeface="Source Code Pro Medium" charset="0"/>
              </a:rPr>
              <a:t>'&gt;</a:t>
            </a:r>
            <a:r>
              <a:rPr lang="de-DE" dirty="0" smtClean="0">
                <a:solidFill>
                  <a:srgbClr val="EF7D1D"/>
                </a:solidFill>
                <a:latin typeface="Source Code Pro Medium" charset="0"/>
                <a:ea typeface="Source Code Pro Medium" charset="0"/>
                <a:cs typeface="Source Code Pro Medium" charset="0"/>
              </a:rPr>
              <a:t>${</a:t>
            </a:r>
            <a:r>
              <a:rPr lang="de-DE" dirty="0" err="1">
                <a:solidFill>
                  <a:srgbClr val="EF7D1D"/>
                </a:solidFill>
                <a:latin typeface="Source Code Pro Medium" charset="0"/>
                <a:ea typeface="Source Code Pro Medium" charset="0"/>
                <a:cs typeface="Source Code Pro Medium" charset="0"/>
              </a:rPr>
              <a:t>html</a:t>
            </a:r>
            <a:r>
              <a:rPr lang="de-DE" dirty="0" smtClean="0">
                <a:solidFill>
                  <a:srgbClr val="EF7D1D"/>
                </a:solidFill>
                <a:latin typeface="Source Code Pro Medium" charset="0"/>
                <a:ea typeface="Source Code Pro Medium" charset="0"/>
                <a:cs typeface="Source Code Pro Medium" charset="0"/>
              </a:rPr>
              <a:t>}</a:t>
            </a:r>
            <a:r>
              <a:rPr lang="de-DE" dirty="0" smtClean="0">
                <a:solidFill>
                  <a:srgbClr val="025249"/>
                </a:solidFill>
                <a:latin typeface="Source Code Pro Medium" charset="0"/>
                <a:ea typeface="Source Code Pro Medium" charset="0"/>
                <a:cs typeface="Source Code Pro Medium" charset="0"/>
              </a:rPr>
              <a:t>&lt;/div&gt;&lt;/</a:t>
            </a:r>
            <a:r>
              <a:rPr lang="de-DE" dirty="0" err="1" smtClean="0">
                <a:solidFill>
                  <a:srgbClr val="025249"/>
                </a:solidFill>
                <a:latin typeface="Source Code Pro Medium" charset="0"/>
                <a:ea typeface="Source Code Pro Medium" charset="0"/>
                <a:cs typeface="Source Code Pro Medium" charset="0"/>
              </a:rPr>
              <a:t>body</a:t>
            </a:r>
            <a:r>
              <a:rPr lang="de-DE" dirty="0" smtClean="0">
                <a:solidFill>
                  <a:srgbClr val="025249"/>
                </a:solidFill>
                <a:latin typeface="Source Code Pro Medium" charset="0"/>
                <a:ea typeface="Source Code Pro Medium" charset="0"/>
                <a:cs typeface="Source Code Pro Medium" charset="0"/>
              </a:rPr>
              <a:t>&gt;</a:t>
            </a:r>
          </a:p>
          <a:p>
            <a:r>
              <a:rPr lang="de-DE" dirty="0" smtClean="0">
                <a:solidFill>
                  <a:srgbClr val="025249"/>
                </a:solidFill>
                <a:latin typeface="Source Code Pro Medium" charset="0"/>
                <a:ea typeface="Source Code Pro Medium" charset="0"/>
                <a:cs typeface="Source Code Pro Medium" charset="0"/>
              </a:rPr>
              <a:t>&lt;/</a:t>
            </a:r>
            <a:r>
              <a:rPr lang="de-DE" dirty="0" err="1" smtClean="0">
                <a:solidFill>
                  <a:srgbClr val="025249"/>
                </a:solidFill>
                <a:latin typeface="Source Code Pro Medium" charset="0"/>
                <a:ea typeface="Source Code Pro Medium" charset="0"/>
                <a:cs typeface="Source Code Pro Medium" charset="0"/>
              </a:rPr>
              <a:t>html</a:t>
            </a:r>
            <a:r>
              <a:rPr lang="de-DE" dirty="0" smtClean="0">
                <a:solidFill>
                  <a:srgbClr val="025249"/>
                </a:solidFill>
                <a:latin typeface="Source Code Pro Medium" charset="0"/>
                <a:ea typeface="Source Code Pro Medium" charset="0"/>
                <a:cs typeface="Source Code Pro Medium" charset="0"/>
              </a:rPr>
              <a:t>&gt;`;</a:t>
            </a:r>
          </a:p>
          <a:p>
            <a:endParaRPr lang="de-DE" dirty="0">
              <a:solidFill>
                <a:srgbClr val="025249"/>
              </a:solidFill>
              <a:latin typeface="Source Code Pro Medium" charset="0"/>
              <a:ea typeface="Source Code Pro Medium" charset="0"/>
              <a:cs typeface="Source Code Pro Medium" charset="0"/>
            </a:endParaRPr>
          </a:p>
          <a:p>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page</a:t>
            </a:r>
            <a:r>
              <a:rPr lang="de-DE" dirty="0" smtClean="0">
                <a:solidFill>
                  <a:srgbClr val="025249"/>
                </a:solidFill>
                <a:latin typeface="Source Code Pro Medium" charset="0"/>
                <a:ea typeface="Source Code Pro Medium" charset="0"/>
                <a:cs typeface="Source Code Pro Medium" charset="0"/>
              </a:rPr>
              <a:t> an Client senden</a:t>
            </a:r>
          </a:p>
        </p:txBody>
      </p:sp>
      <p:sp>
        <p:nvSpPr>
          <p:cNvPr id="4" name="Textfeld 3"/>
          <p:cNvSpPr txBox="1"/>
          <p:nvPr/>
        </p:nvSpPr>
        <p:spPr>
          <a:xfrm>
            <a:off x="0" y="786698"/>
            <a:ext cx="9906000" cy="617477"/>
          </a:xfrm>
          <a:prstGeom prst="rect">
            <a:avLst/>
          </a:prstGeom>
          <a:noFill/>
        </p:spPr>
        <p:txBody>
          <a:bodyPr wrap="square" rtlCol="0">
            <a:spAutoFit/>
          </a:bodyPr>
          <a:lstStyle/>
          <a:p>
            <a:pPr algn="ctr">
              <a:lnSpc>
                <a:spcPct val="150000"/>
              </a:lnSpc>
            </a:pPr>
            <a:r>
              <a:rPr lang="de-DE" sz="2275" b="1" dirty="0" smtClean="0">
                <a:solidFill>
                  <a:srgbClr val="025249"/>
                </a:solidFill>
                <a:latin typeface="Source Sans Pro Semibold" charset="0"/>
                <a:ea typeface="Source Sans Pro Semibold" charset="0"/>
                <a:cs typeface="Source Sans Pro Semibold" charset="0"/>
              </a:rPr>
              <a:t>Rendern auf dem Server (vereinfacht)</a:t>
            </a: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44915638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Unit Tests (Ohne DOM)</a:t>
            </a:r>
            <a:endParaRPr lang="de-DE" dirty="0"/>
          </a:p>
        </p:txBody>
      </p:sp>
      <p:sp>
        <p:nvSpPr>
          <p:cNvPr id="3" name="Rechteck 2"/>
          <p:cNvSpPr/>
          <p:nvPr/>
        </p:nvSpPr>
        <p:spPr>
          <a:xfrm>
            <a:off x="1866900" y="1623348"/>
            <a:ext cx="9169400" cy="4278094"/>
          </a:xfrm>
          <a:prstGeom prst="rect">
            <a:avLst/>
          </a:prstGeom>
        </p:spPr>
        <p:txBody>
          <a:bodyPr wrap="square">
            <a:spAutoFit/>
          </a:bodyPr>
          <a:lstStyle/>
          <a:p>
            <a:r>
              <a:rPr lang="de-DE" sz="1600" dirty="0" err="1" smtClean="0">
                <a:solidFill>
                  <a:srgbClr val="025249"/>
                </a:solidFill>
                <a:latin typeface="Source Code Pro" charset="0"/>
                <a:ea typeface="Source Code Pro" charset="0"/>
                <a:cs typeface="Source Code Pro" charset="0"/>
              </a:rPr>
              <a:t>import</a:t>
            </a:r>
            <a:r>
              <a:rPr lang="de-DE" sz="1600" dirty="0" smtClean="0">
                <a:solidFill>
                  <a:srgbClr val="025249"/>
                </a:solidFill>
                <a:latin typeface="Source Code Pro" charset="0"/>
                <a:ea typeface="Source Code Pro" charset="0"/>
                <a:cs typeface="Source Code Pro" charset="0"/>
              </a:rPr>
              <a:t> { </a:t>
            </a:r>
            <a:r>
              <a:rPr lang="de-DE" sz="1600" dirty="0" err="1" smtClean="0">
                <a:solidFill>
                  <a:srgbClr val="025249"/>
                </a:solidFill>
                <a:latin typeface="Source Code Pro" charset="0"/>
                <a:ea typeface="Source Code Pro" charset="0"/>
                <a:cs typeface="Source Code Pro" charset="0"/>
              </a:rPr>
              <a:t>expect</a:t>
            </a:r>
            <a:r>
              <a:rPr lang="de-DE" sz="1600" dirty="0" smtClean="0">
                <a:solidFill>
                  <a:srgbClr val="025249"/>
                </a:solidFill>
                <a:latin typeface="Source Code Pro" charset="0"/>
                <a:ea typeface="Source Code Pro" charset="0"/>
                <a:cs typeface="Source Code Pro" charset="0"/>
              </a:rPr>
              <a:t> } </a:t>
            </a:r>
            <a:r>
              <a:rPr lang="de-DE" sz="1600" dirty="0" err="1" smtClean="0">
                <a:solidFill>
                  <a:srgbClr val="025249"/>
                </a:solidFill>
                <a:latin typeface="Source Code Pro" charset="0"/>
                <a:ea typeface="Source Code Pro" charset="0"/>
                <a:cs typeface="Source Code Pro" charset="0"/>
              </a:rPr>
              <a:t>from</a:t>
            </a:r>
            <a:r>
              <a:rPr lang="de-DE" sz="1600" dirty="0" smtClean="0">
                <a:solidFill>
                  <a:srgbClr val="025249"/>
                </a:solidFill>
                <a:latin typeface="Source Code Pro" charset="0"/>
                <a:ea typeface="Source Code Pro" charset="0"/>
                <a:cs typeface="Source Code Pro" charset="0"/>
              </a:rPr>
              <a:t> </a:t>
            </a:r>
            <a:r>
              <a:rPr lang="de-DE" sz="1600" dirty="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chai</a:t>
            </a:r>
            <a:r>
              <a:rPr lang="de-DE" sz="1600" dirty="0" smtClean="0">
                <a:solidFill>
                  <a:srgbClr val="025249"/>
                </a:solidFill>
                <a:latin typeface="Source Code Pro" charset="0"/>
                <a:ea typeface="Source Code Pro" charset="0"/>
                <a:cs typeface="Source Code Pro" charset="0"/>
              </a:rPr>
              <a:t>';</a:t>
            </a:r>
            <a:endParaRPr lang="de-DE" sz="1600" dirty="0">
              <a:solidFill>
                <a:srgbClr val="025249"/>
              </a:solidFill>
              <a:latin typeface="Source Code Pro" charset="0"/>
              <a:ea typeface="Source Code Pro" charset="0"/>
              <a:cs typeface="Source Code Pro" charset="0"/>
            </a:endParaRPr>
          </a:p>
          <a:p>
            <a:r>
              <a:rPr lang="de-DE" sz="1600" dirty="0" err="1" smtClean="0">
                <a:solidFill>
                  <a:srgbClr val="EF7D1D"/>
                </a:solidFill>
                <a:latin typeface="Source Code Pro" charset="0"/>
                <a:ea typeface="Source Code Pro" charset="0"/>
                <a:cs typeface="Source Code Pro" charset="0"/>
              </a:rPr>
              <a:t>import</a:t>
            </a:r>
            <a:r>
              <a:rPr lang="de-DE" sz="1600" dirty="0" smtClean="0">
                <a:solidFill>
                  <a:srgbClr val="EF7D1D"/>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TestUtils</a:t>
            </a:r>
            <a:r>
              <a:rPr lang="de-DE" sz="1600" dirty="0">
                <a:solidFill>
                  <a:srgbClr val="EF7D1D"/>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from</a:t>
            </a:r>
            <a:r>
              <a:rPr lang="de-DE" sz="1600" dirty="0">
                <a:solidFill>
                  <a:srgbClr val="EF7D1D"/>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react</a:t>
            </a:r>
            <a:r>
              <a:rPr lang="de-DE" sz="1600" dirty="0">
                <a:solidFill>
                  <a:srgbClr val="EF7D1D"/>
                </a:solidFill>
                <a:latin typeface="Source Code Pro" charset="0"/>
                <a:ea typeface="Source Code Pro" charset="0"/>
                <a:cs typeface="Source Code Pro" charset="0"/>
              </a:rPr>
              <a:t>-</a:t>
            </a:r>
            <a:r>
              <a:rPr lang="de-DE" sz="1600" dirty="0" err="1">
                <a:solidFill>
                  <a:srgbClr val="EF7D1D"/>
                </a:solidFill>
                <a:latin typeface="Source Code Pro" charset="0"/>
                <a:ea typeface="Source Code Pro" charset="0"/>
                <a:cs typeface="Source Code Pro" charset="0"/>
              </a:rPr>
              <a:t>addons</a:t>
            </a:r>
            <a:r>
              <a:rPr lang="de-DE" sz="1600" dirty="0">
                <a:solidFill>
                  <a:srgbClr val="EF7D1D"/>
                </a:solidFill>
                <a:latin typeface="Source Code Pro" charset="0"/>
                <a:ea typeface="Source Code Pro" charset="0"/>
                <a:cs typeface="Source Code Pro" charset="0"/>
              </a:rPr>
              <a:t>-test-</a:t>
            </a:r>
            <a:r>
              <a:rPr lang="de-DE" sz="1600" dirty="0" err="1">
                <a:solidFill>
                  <a:srgbClr val="EF7D1D"/>
                </a:solidFill>
                <a:latin typeface="Source Code Pro" charset="0"/>
                <a:ea typeface="Source Code Pro" charset="0"/>
                <a:cs typeface="Source Code Pro" charset="0"/>
              </a:rPr>
              <a:t>utils</a:t>
            </a:r>
            <a:r>
              <a:rPr lang="de-DE" sz="1600" dirty="0">
                <a:solidFill>
                  <a:srgbClr val="EF7D1D"/>
                </a:solidFill>
                <a:latin typeface="Source Code Pro" charset="0"/>
                <a:ea typeface="Source Code Pro" charset="0"/>
                <a:cs typeface="Source Code Pro" charset="0"/>
              </a:rPr>
              <a:t>';</a:t>
            </a:r>
          </a:p>
          <a:p>
            <a:endParaRPr lang="de-DE" sz="1600" dirty="0">
              <a:solidFill>
                <a:srgbClr val="025249"/>
              </a:solidFill>
              <a:latin typeface="Source Code Pro" charset="0"/>
              <a:ea typeface="Source Code Pro" charset="0"/>
              <a:cs typeface="Source Code Pro" charset="0"/>
            </a:endParaRPr>
          </a:p>
          <a:p>
            <a:r>
              <a:rPr lang="de-DE" sz="1600" dirty="0" err="1">
                <a:solidFill>
                  <a:srgbClr val="025249"/>
                </a:solidFill>
                <a:latin typeface="Source Code Pro" charset="0"/>
                <a:ea typeface="Source Code Pro" charset="0"/>
                <a:cs typeface="Source Code Pro" charset="0"/>
              </a:rPr>
              <a:t>describe</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CheckLabel</a:t>
            </a:r>
            <a:r>
              <a:rPr lang="de-DE" sz="1600" dirty="0">
                <a:solidFill>
                  <a:srgbClr val="025249"/>
                </a:solidFill>
                <a:latin typeface="Source Code Pro" charset="0"/>
                <a:ea typeface="Source Code Pro" charset="0"/>
                <a:cs typeface="Source Code Pro" charset="0"/>
              </a:rPr>
              <a:t>', () =&gt; {</a:t>
            </a:r>
          </a:p>
          <a:p>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it</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should</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render</a:t>
            </a:r>
            <a:r>
              <a:rPr lang="de-DE" sz="1600" dirty="0">
                <a:solidFill>
                  <a:srgbClr val="025249"/>
                </a:solidFill>
                <a:latin typeface="Source Code Pro" charset="0"/>
                <a:ea typeface="Source Code Pro" charset="0"/>
                <a:cs typeface="Source Code Pro" charset="0"/>
              </a:rPr>
              <a:t> a "</a:t>
            </a:r>
            <a:r>
              <a:rPr lang="de-DE" sz="1600" dirty="0" err="1">
                <a:solidFill>
                  <a:srgbClr val="025249"/>
                </a:solidFill>
                <a:latin typeface="Source Code Pro" charset="0"/>
                <a:ea typeface="Source Code Pro" charset="0"/>
                <a:cs typeface="Source Code Pro" charset="0"/>
              </a:rPr>
              <a:t>checked</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label</a:t>
            </a:r>
            <a:r>
              <a:rPr lang="de-DE" sz="1600" dirty="0">
                <a:solidFill>
                  <a:srgbClr val="025249"/>
                </a:solidFill>
                <a:latin typeface="Source Code Pro" charset="0"/>
                <a:ea typeface="Source Code Pro" charset="0"/>
                <a:cs typeface="Source Code Pro" charset="0"/>
              </a:rPr>
              <a:t>', () =&gt; {</a:t>
            </a:r>
          </a:p>
          <a:p>
            <a:endParaRPr lang="de-DE" sz="1600" dirty="0">
              <a:solidFill>
                <a:srgbClr val="025249"/>
              </a:solidFill>
              <a:latin typeface="Source Code Pro" charset="0"/>
              <a:ea typeface="Source Code Pro" charset="0"/>
              <a:cs typeface="Source Code Pro" charset="0"/>
            </a:endParaRPr>
          </a:p>
          <a:p>
            <a:r>
              <a:rPr lang="de-DE" sz="1600" dirty="0">
                <a:solidFill>
                  <a:srgbClr val="025249"/>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const</a:t>
            </a:r>
            <a:r>
              <a:rPr lang="de-DE" sz="1600" dirty="0">
                <a:solidFill>
                  <a:srgbClr val="EF7D1D"/>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renderer</a:t>
            </a:r>
            <a:r>
              <a:rPr lang="de-DE" sz="1600" dirty="0">
                <a:solidFill>
                  <a:srgbClr val="EF7D1D"/>
                </a:solidFill>
                <a:latin typeface="Source Code Pro" charset="0"/>
                <a:ea typeface="Source Code Pro" charset="0"/>
                <a:cs typeface="Source Code Pro" charset="0"/>
              </a:rPr>
              <a:t> = </a:t>
            </a:r>
            <a:r>
              <a:rPr lang="de-DE" sz="1600" dirty="0" err="1">
                <a:solidFill>
                  <a:srgbClr val="EF7D1D"/>
                </a:solidFill>
                <a:latin typeface="Source Code Pro" charset="0"/>
                <a:ea typeface="Source Code Pro" charset="0"/>
                <a:cs typeface="Source Code Pro" charset="0"/>
              </a:rPr>
              <a:t>TestUtils.createRenderer</a:t>
            </a:r>
            <a:r>
              <a:rPr lang="de-DE" sz="1600" dirty="0">
                <a:solidFill>
                  <a:srgbClr val="EF7D1D"/>
                </a:solidFill>
                <a:latin typeface="Source Code Pro" charset="0"/>
                <a:ea typeface="Source Code Pro" charset="0"/>
                <a:cs typeface="Source Code Pro" charset="0"/>
              </a:rPr>
              <a:t>();</a:t>
            </a:r>
          </a:p>
          <a:p>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renderer.render</a:t>
            </a:r>
            <a:r>
              <a:rPr lang="de-DE" sz="1600" dirty="0">
                <a:solidFill>
                  <a:srgbClr val="025249"/>
                </a:solidFill>
                <a:latin typeface="Source Code Pro" charset="0"/>
                <a:ea typeface="Source Code Pro" charset="0"/>
                <a:cs typeface="Source Code Pro" charset="0"/>
              </a:rPr>
              <a:t>(</a:t>
            </a:r>
          </a:p>
          <a:p>
            <a:r>
              <a:rPr lang="de-DE" sz="1600" dirty="0">
                <a:solidFill>
                  <a:srgbClr val="025249"/>
                </a:solidFill>
                <a:latin typeface="Source Code Pro" charset="0"/>
                <a:ea typeface="Source Code Pro" charset="0"/>
                <a:cs typeface="Source Code Pro" charset="0"/>
              </a:rPr>
              <a:t>   &lt;</a:t>
            </a:r>
            <a:r>
              <a:rPr lang="de-DE" sz="1600" dirty="0" err="1">
                <a:solidFill>
                  <a:srgbClr val="025249"/>
                </a:solidFill>
                <a:latin typeface="Source Code Pro" charset="0"/>
                <a:ea typeface="Source Code Pro" charset="0"/>
                <a:cs typeface="Source Code Pro" charset="0"/>
              </a:rPr>
              <a:t>CheckLabel</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label</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My</a:t>
            </a:r>
            <a:r>
              <a:rPr lang="de-DE" sz="1600" dirty="0">
                <a:solidFill>
                  <a:srgbClr val="025249"/>
                </a:solidFill>
                <a:latin typeface="Source Code Pro" charset="0"/>
                <a:ea typeface="Source Code Pro" charset="0"/>
                <a:cs typeface="Source Code Pro" charset="0"/>
              </a:rPr>
              <a:t> Label' </a:t>
            </a:r>
            <a:r>
              <a:rPr lang="de-DE" sz="1600" dirty="0" err="1">
                <a:solidFill>
                  <a:srgbClr val="025249"/>
                </a:solidFill>
                <a:latin typeface="Source Code Pro" charset="0"/>
                <a:ea typeface="Source Code Pro" charset="0"/>
                <a:cs typeface="Source Code Pro" charset="0"/>
              </a:rPr>
              <a:t>checked</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true</a:t>
            </a:r>
            <a:r>
              <a:rPr lang="de-DE" sz="1600" dirty="0">
                <a:solidFill>
                  <a:srgbClr val="025249"/>
                </a:solidFill>
                <a:latin typeface="Source Code Pro" charset="0"/>
                <a:ea typeface="Source Code Pro" charset="0"/>
                <a:cs typeface="Source Code Pro" charset="0"/>
              </a:rPr>
              <a:t>}/&gt;</a:t>
            </a:r>
          </a:p>
          <a:p>
            <a:r>
              <a:rPr lang="de-DE" sz="1600" dirty="0">
                <a:solidFill>
                  <a:srgbClr val="025249"/>
                </a:solidFill>
                <a:latin typeface="Source Code Pro" charset="0"/>
                <a:ea typeface="Source Code Pro" charset="0"/>
                <a:cs typeface="Source Code Pro" charset="0"/>
              </a:rPr>
              <a:t>  );</a:t>
            </a:r>
          </a:p>
          <a:p>
            <a:endParaRPr lang="de-DE" sz="1600" dirty="0">
              <a:solidFill>
                <a:srgbClr val="025249"/>
              </a:solidFill>
              <a:latin typeface="Source Code Pro" charset="0"/>
              <a:ea typeface="Source Code Pro" charset="0"/>
              <a:cs typeface="Source Code Pro" charset="0"/>
            </a:endParaRPr>
          </a:p>
          <a:p>
            <a:r>
              <a:rPr lang="de-DE" sz="1600" dirty="0">
                <a:solidFill>
                  <a:srgbClr val="025249"/>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const</a:t>
            </a:r>
            <a:r>
              <a:rPr lang="de-DE" sz="1600" dirty="0">
                <a:solidFill>
                  <a:srgbClr val="EF7D1D"/>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tree</a:t>
            </a:r>
            <a:r>
              <a:rPr lang="de-DE" sz="1600" dirty="0">
                <a:solidFill>
                  <a:srgbClr val="EF7D1D"/>
                </a:solidFill>
                <a:latin typeface="Source Code Pro" charset="0"/>
                <a:ea typeface="Source Code Pro" charset="0"/>
                <a:cs typeface="Source Code Pro" charset="0"/>
              </a:rPr>
              <a:t> = </a:t>
            </a:r>
            <a:r>
              <a:rPr lang="de-DE" sz="1600" dirty="0" err="1">
                <a:solidFill>
                  <a:srgbClr val="EF7D1D"/>
                </a:solidFill>
                <a:latin typeface="Source Code Pro" charset="0"/>
                <a:ea typeface="Source Code Pro" charset="0"/>
                <a:cs typeface="Source Code Pro" charset="0"/>
              </a:rPr>
              <a:t>renderer.getRenderOutput</a:t>
            </a:r>
            <a:r>
              <a:rPr lang="de-DE" sz="1600" dirty="0">
                <a:solidFill>
                  <a:srgbClr val="EF7D1D"/>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expect</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tree.type</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to.equal</a:t>
            </a:r>
            <a:r>
              <a:rPr lang="de-DE" sz="1600" dirty="0">
                <a:solidFill>
                  <a:srgbClr val="025249"/>
                </a:solidFill>
                <a:latin typeface="Source Code Pro" charset="0"/>
                <a:ea typeface="Source Code Pro" charset="0"/>
                <a:cs typeface="Source Code Pro" charset="0"/>
              </a:rPr>
              <a:t>('div');</a:t>
            </a:r>
          </a:p>
          <a:p>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expect</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tree.props.className</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to.equal</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CheckLabel-checked</a:t>
            </a:r>
            <a:r>
              <a:rPr lang="de-DE" sz="1600" dirty="0">
                <a:solidFill>
                  <a:srgbClr val="025249"/>
                </a:solidFill>
                <a:latin typeface="Source Code Pro" charset="0"/>
                <a:ea typeface="Source Code Pro" charset="0"/>
                <a:cs typeface="Source Code Pro" charset="0"/>
              </a:rPr>
              <a:t>');</a:t>
            </a:r>
          </a:p>
          <a:p>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expect</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tree.props.children</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to.equal</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My</a:t>
            </a:r>
            <a:r>
              <a:rPr lang="de-DE" sz="1600" dirty="0">
                <a:solidFill>
                  <a:srgbClr val="025249"/>
                </a:solidFill>
                <a:latin typeface="Source Code Pro" charset="0"/>
                <a:ea typeface="Source Code Pro" charset="0"/>
                <a:cs typeface="Source Code Pro" charset="0"/>
              </a:rPr>
              <a:t> Label');</a:t>
            </a:r>
          </a:p>
          <a:p>
            <a:r>
              <a:rPr lang="de-DE" sz="1600" dirty="0">
                <a:solidFill>
                  <a:srgbClr val="025249"/>
                </a:solidFill>
                <a:latin typeface="Source Code Pro" charset="0"/>
                <a:ea typeface="Source Code Pro" charset="0"/>
                <a:cs typeface="Source Code Pro" charset="0"/>
              </a:rPr>
              <a:t> });</a:t>
            </a:r>
          </a:p>
          <a:p>
            <a:r>
              <a:rPr lang="de-DE" sz="1600" dirty="0">
                <a:solidFill>
                  <a:srgbClr val="025249"/>
                </a:solidFill>
                <a:latin typeface="Source Code Pro" charset="0"/>
                <a:ea typeface="Source Code Pro" charset="0"/>
                <a:cs typeface="Source Code Pro" charset="0"/>
              </a:rPr>
              <a:t>});</a:t>
            </a:r>
          </a:p>
        </p:txBody>
      </p:sp>
      <p:sp>
        <p:nvSpPr>
          <p:cNvPr id="4" name="Rechteck 3"/>
          <p:cNvSpPr/>
          <p:nvPr/>
        </p:nvSpPr>
        <p:spPr>
          <a:xfrm>
            <a:off x="0" y="3128391"/>
            <a:ext cx="2759679" cy="323165"/>
          </a:xfrm>
          <a:prstGeom prst="rect">
            <a:avLst/>
          </a:prstGeom>
        </p:spPr>
        <p:txBody>
          <a:bodyPr wrap="square">
            <a:spAutoFit/>
          </a:bodyPr>
          <a:lstStyle/>
          <a:p>
            <a:r>
              <a:rPr lang="de-DE" sz="1500" b="1" dirty="0" smtClean="0">
                <a:solidFill>
                  <a:srgbClr val="025249"/>
                </a:solidFill>
                <a:latin typeface="Source Sans Pro Semibold" charset="0"/>
                <a:ea typeface="Source Sans Pro Semibold" charset="0"/>
                <a:cs typeface="Source Sans Pro Semibold" charset="0"/>
              </a:rPr>
              <a:t>„</a:t>
            </a:r>
            <a:r>
              <a:rPr lang="de-DE" sz="1500" b="1" dirty="0" err="1" smtClean="0">
                <a:solidFill>
                  <a:srgbClr val="025249"/>
                </a:solidFill>
                <a:latin typeface="Source Sans Pro Semibold" charset="0"/>
                <a:ea typeface="Source Sans Pro Semibold" charset="0"/>
                <a:cs typeface="Source Sans Pro Semibold" charset="0"/>
              </a:rPr>
              <a:t>Shallow</a:t>
            </a:r>
            <a:r>
              <a:rPr lang="de-DE" sz="1500" b="1" dirty="0" smtClean="0">
                <a:solidFill>
                  <a:srgbClr val="025249"/>
                </a:solidFill>
                <a:latin typeface="Source Sans Pro Semibold" charset="0"/>
                <a:ea typeface="Source Sans Pro Semibold" charset="0"/>
                <a:cs typeface="Source Sans Pro Semibold" charset="0"/>
              </a:rPr>
              <a:t> </a:t>
            </a:r>
            <a:r>
              <a:rPr lang="de-DE" sz="1500" b="1" dirty="0" err="1" smtClean="0">
                <a:solidFill>
                  <a:srgbClr val="025249"/>
                </a:solidFill>
                <a:latin typeface="Source Sans Pro Semibold" charset="0"/>
                <a:ea typeface="Source Sans Pro Semibold" charset="0"/>
                <a:cs typeface="Source Sans Pro Semibold" charset="0"/>
              </a:rPr>
              <a:t>rendering</a:t>
            </a:r>
            <a:r>
              <a:rPr lang="de-DE" sz="1500" b="1" dirty="0" smtClean="0">
                <a:solidFill>
                  <a:srgbClr val="025249"/>
                </a:solidFill>
                <a:latin typeface="Source Sans Pro Semibold" charset="0"/>
                <a:ea typeface="Source Sans Pro Semibold" charset="0"/>
                <a:cs typeface="Source Sans Pro Semibold" charset="0"/>
              </a:rPr>
              <a:t>“</a:t>
            </a:r>
            <a:endParaRPr lang="de-DE" sz="15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56627626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Unit Tests (Mit DOM)</a:t>
            </a:r>
            <a:endParaRPr lang="de-DE" dirty="0"/>
          </a:p>
        </p:txBody>
      </p:sp>
      <p:sp>
        <p:nvSpPr>
          <p:cNvPr id="3" name="Rechteck 2"/>
          <p:cNvSpPr/>
          <p:nvPr/>
        </p:nvSpPr>
        <p:spPr>
          <a:xfrm>
            <a:off x="412750" y="1510787"/>
            <a:ext cx="9080500" cy="5016758"/>
          </a:xfrm>
          <a:prstGeom prst="rect">
            <a:avLst/>
          </a:prstGeom>
        </p:spPr>
        <p:txBody>
          <a:bodyPr wrap="square">
            <a:spAutoFit/>
          </a:bodyPr>
          <a:lstStyle/>
          <a:p>
            <a:r>
              <a:rPr lang="de-DE" sz="1600" dirty="0" err="1">
                <a:solidFill>
                  <a:srgbClr val="025249"/>
                </a:solidFill>
                <a:latin typeface="Source Code Pro" charset="0"/>
                <a:ea typeface="Source Code Pro" charset="0"/>
                <a:cs typeface="Source Code Pro" charset="0"/>
              </a:rPr>
              <a:t>import</a:t>
            </a:r>
            <a:r>
              <a:rPr lang="de-DE" sz="1600" dirty="0">
                <a:solidFill>
                  <a:srgbClr val="025249"/>
                </a:solidFill>
                <a:latin typeface="Source Code Pro" charset="0"/>
                <a:ea typeface="Source Code Pro" charset="0"/>
                <a:cs typeface="Source Code Pro" charset="0"/>
              </a:rPr>
              <a:t> { </a:t>
            </a:r>
            <a:r>
              <a:rPr lang="de-DE" sz="1600" dirty="0" err="1">
                <a:solidFill>
                  <a:srgbClr val="025249"/>
                </a:solidFill>
                <a:latin typeface="Source Code Pro" charset="0"/>
                <a:ea typeface="Source Code Pro" charset="0"/>
                <a:cs typeface="Source Code Pro" charset="0"/>
              </a:rPr>
              <a:t>expect</a:t>
            </a:r>
            <a:r>
              <a:rPr lang="de-DE" sz="1600" dirty="0">
                <a:solidFill>
                  <a:srgbClr val="025249"/>
                </a:solidFill>
                <a:latin typeface="Source Code Pro" charset="0"/>
                <a:ea typeface="Source Code Pro" charset="0"/>
                <a:cs typeface="Source Code Pro" charset="0"/>
              </a:rPr>
              <a:t> } </a:t>
            </a:r>
            <a:r>
              <a:rPr lang="de-DE" sz="1600" dirty="0" err="1">
                <a:solidFill>
                  <a:srgbClr val="025249"/>
                </a:solidFill>
                <a:latin typeface="Source Code Pro" charset="0"/>
                <a:ea typeface="Source Code Pro" charset="0"/>
                <a:cs typeface="Source Code Pro" charset="0"/>
              </a:rPr>
              <a:t>from</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chai</a:t>
            </a:r>
            <a:r>
              <a:rPr lang="de-DE" sz="1600" dirty="0" smtClean="0">
                <a:solidFill>
                  <a:srgbClr val="025249"/>
                </a:solidFill>
                <a:latin typeface="Source Code Pro" charset="0"/>
                <a:ea typeface="Source Code Pro" charset="0"/>
                <a:cs typeface="Source Code Pro" charset="0"/>
              </a:rPr>
              <a:t>';</a:t>
            </a:r>
          </a:p>
          <a:p>
            <a:r>
              <a:rPr lang="de-DE" sz="1600" dirty="0" err="1" smtClean="0">
                <a:solidFill>
                  <a:srgbClr val="025249"/>
                </a:solidFill>
                <a:latin typeface="Source Code Pro" charset="0"/>
                <a:ea typeface="Source Code Pro" charset="0"/>
                <a:cs typeface="Source Code Pro" charset="0"/>
              </a:rPr>
              <a:t>import</a:t>
            </a:r>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jsdom</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from</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mocha-jsdom</a:t>
            </a:r>
            <a:r>
              <a:rPr lang="de-DE" sz="1600" dirty="0" smtClean="0">
                <a:solidFill>
                  <a:srgbClr val="025249"/>
                </a:solidFill>
                <a:latin typeface="Source Code Pro" charset="0"/>
                <a:ea typeface="Source Code Pro" charset="0"/>
                <a:cs typeface="Source Code Pro" charset="0"/>
              </a:rPr>
              <a:t>';</a:t>
            </a:r>
          </a:p>
          <a:p>
            <a:r>
              <a:rPr lang="de-DE" sz="1600" dirty="0" err="1" smtClean="0">
                <a:solidFill>
                  <a:srgbClr val="025249"/>
                </a:solidFill>
                <a:latin typeface="Source Code Pro" charset="0"/>
                <a:ea typeface="Source Code Pro" charset="0"/>
                <a:cs typeface="Source Code Pro" charset="0"/>
              </a:rPr>
              <a:t>import</a:t>
            </a:r>
            <a:r>
              <a:rPr lang="de-DE" sz="1600" dirty="0" smtClean="0">
                <a:solidFill>
                  <a:srgbClr val="025249"/>
                </a:solidFill>
                <a:latin typeface="Source Code Pro" charset="0"/>
                <a:ea typeface="Source Code Pro" charset="0"/>
                <a:cs typeface="Source Code Pro" charset="0"/>
              </a:rPr>
              <a:t> { . . . } </a:t>
            </a:r>
            <a:r>
              <a:rPr lang="de-DE" sz="1600" dirty="0" err="1" smtClean="0">
                <a:solidFill>
                  <a:srgbClr val="025249"/>
                </a:solidFill>
                <a:latin typeface="Source Code Pro" charset="0"/>
                <a:ea typeface="Source Code Pro" charset="0"/>
                <a:cs typeface="Source Code Pro" charset="0"/>
              </a:rPr>
              <a:t>from</a:t>
            </a:r>
            <a:r>
              <a:rPr lang="de-DE" sz="1600" dirty="0" smtClean="0">
                <a:solidFill>
                  <a:srgbClr val="025249"/>
                </a:solidFill>
                <a:latin typeface="Source Code Pro" charset="0"/>
                <a:ea typeface="Source Code Pro" charset="0"/>
                <a:cs typeface="Source Code Pro" charset="0"/>
              </a:rPr>
              <a:t> </a:t>
            </a:r>
            <a:r>
              <a:rPr lang="de-DE" sz="1600" dirty="0">
                <a:solidFill>
                  <a:srgbClr val="025249"/>
                </a:solidFill>
                <a:latin typeface="Source Code Pro" charset="0"/>
                <a:ea typeface="Source Code Pro" charset="0"/>
                <a:cs typeface="Source Code Pro" charset="0"/>
              </a:rPr>
              <a:t>'</a:t>
            </a:r>
            <a:r>
              <a:rPr lang="de-DE" sz="1600" dirty="0" err="1">
                <a:solidFill>
                  <a:srgbClr val="EF7D1D"/>
                </a:solidFill>
                <a:latin typeface="Source Code Pro" charset="0"/>
                <a:ea typeface="Source Code Pro" charset="0"/>
                <a:cs typeface="Source Code Pro" charset="0"/>
              </a:rPr>
              <a:t>react</a:t>
            </a:r>
            <a:r>
              <a:rPr lang="de-DE" sz="1600" dirty="0">
                <a:solidFill>
                  <a:srgbClr val="EF7D1D"/>
                </a:solidFill>
                <a:latin typeface="Source Code Pro" charset="0"/>
                <a:ea typeface="Source Code Pro" charset="0"/>
                <a:cs typeface="Source Code Pro" charset="0"/>
              </a:rPr>
              <a:t>-</a:t>
            </a:r>
            <a:r>
              <a:rPr lang="de-DE" sz="1600" dirty="0" err="1">
                <a:solidFill>
                  <a:srgbClr val="EF7D1D"/>
                </a:solidFill>
                <a:latin typeface="Source Code Pro" charset="0"/>
                <a:ea typeface="Source Code Pro" charset="0"/>
                <a:cs typeface="Source Code Pro" charset="0"/>
              </a:rPr>
              <a:t>addons</a:t>
            </a:r>
            <a:r>
              <a:rPr lang="de-DE" sz="1600" dirty="0">
                <a:solidFill>
                  <a:srgbClr val="EF7D1D"/>
                </a:solidFill>
                <a:latin typeface="Source Code Pro" charset="0"/>
                <a:ea typeface="Source Code Pro" charset="0"/>
                <a:cs typeface="Source Code Pro" charset="0"/>
              </a:rPr>
              <a:t>-test-</a:t>
            </a:r>
            <a:r>
              <a:rPr lang="de-DE" sz="1600" dirty="0" err="1">
                <a:solidFill>
                  <a:srgbClr val="EF7D1D"/>
                </a:solidFill>
                <a:latin typeface="Source Code Pro" charset="0"/>
                <a:ea typeface="Source Code Pro" charset="0"/>
                <a:cs typeface="Source Code Pro" charset="0"/>
              </a:rPr>
              <a:t>utils</a:t>
            </a:r>
            <a:r>
              <a:rPr lang="de-DE" sz="1600" dirty="0" smtClean="0">
                <a:solidFill>
                  <a:srgbClr val="025249"/>
                </a:solidFill>
                <a:latin typeface="Source Code Pro" charset="0"/>
                <a:ea typeface="Source Code Pro" charset="0"/>
                <a:cs typeface="Source Code Pro" charset="0"/>
              </a:rPr>
              <a:t>';</a:t>
            </a:r>
          </a:p>
          <a:p>
            <a:endParaRPr lang="de-DE" sz="1600" dirty="0" smtClean="0">
              <a:solidFill>
                <a:srgbClr val="025249"/>
              </a:solidFill>
              <a:latin typeface="Source Code Pro" charset="0"/>
              <a:ea typeface="Source Code Pro" charset="0"/>
              <a:cs typeface="Source Code Pro" charset="0"/>
            </a:endParaRPr>
          </a:p>
          <a:p>
            <a:r>
              <a:rPr lang="de-DE" sz="1600" dirty="0" err="1" smtClean="0">
                <a:solidFill>
                  <a:srgbClr val="025249"/>
                </a:solidFill>
                <a:latin typeface="Source Code Pro" charset="0"/>
                <a:ea typeface="Source Code Pro" charset="0"/>
                <a:cs typeface="Source Code Pro" charset="0"/>
              </a:rPr>
              <a:t>describe</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PasswordForm</a:t>
            </a:r>
            <a:r>
              <a:rPr lang="de-DE" sz="1600" dirty="0">
                <a:solidFill>
                  <a:srgbClr val="025249"/>
                </a:solidFill>
                <a:latin typeface="Source Code Pro" charset="0"/>
                <a:ea typeface="Source Code Pro" charset="0"/>
                <a:cs typeface="Source Code Pro" charset="0"/>
              </a:rPr>
              <a:t>', () =&gt; </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jsdom</a:t>
            </a:r>
            <a:r>
              <a:rPr lang="de-DE" sz="1600" dirty="0" smtClean="0">
                <a:solidFill>
                  <a:srgbClr val="025249"/>
                </a:solidFill>
                <a:latin typeface="Source Code Pro" charset="0"/>
                <a:ea typeface="Source Code Pro" charset="0"/>
                <a:cs typeface="Source Code Pro" charset="0"/>
              </a:rPr>
              <a:t>();</a:t>
            </a:r>
          </a:p>
          <a:p>
            <a:endParaRPr lang="de-DE" sz="1600" dirty="0" smtClean="0">
              <a:solidFill>
                <a:srgbClr val="025249"/>
              </a:solidFill>
              <a:latin typeface="Source Code Pro" charset="0"/>
              <a:ea typeface="Source Code Pro" charset="0"/>
              <a:cs typeface="Source Code Pro" charset="0"/>
            </a:endParaRPr>
          </a:p>
          <a:p>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it</a:t>
            </a:r>
            <a:r>
              <a:rPr lang="de-DE" sz="1600" dirty="0" smtClean="0">
                <a:solidFill>
                  <a:srgbClr val="025249"/>
                </a:solidFill>
                <a:latin typeface="Source Code Pro" charset="0"/>
                <a:ea typeface="Source Code Pro" charset="0"/>
                <a:cs typeface="Source Code Pro" charset="0"/>
              </a:rPr>
              <a:t>(</a:t>
            </a:r>
            <a:r>
              <a:rPr lang="de-DE" sz="1600" dirty="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updates</a:t>
            </a:r>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025249"/>
                </a:solidFill>
                <a:latin typeface="Source Code Pro" charset="0"/>
                <a:ea typeface="Source Code Pro" charset="0"/>
                <a:cs typeface="Source Code Pro" charset="0"/>
              </a:rPr>
              <a:t>button</a:t>
            </a:r>
            <a:r>
              <a:rPr lang="de-DE" sz="1600" dirty="0" smtClean="0">
                <a:solidFill>
                  <a:srgbClr val="025249"/>
                </a:solidFill>
                <a:latin typeface="Source Code Pro" charset="0"/>
                <a:ea typeface="Source Code Pro" charset="0"/>
                <a:cs typeface="Source Code Pro" charset="0"/>
              </a:rPr>
              <a:t>', </a:t>
            </a:r>
            <a:r>
              <a:rPr lang="de-DE" sz="1600" dirty="0">
                <a:solidFill>
                  <a:srgbClr val="025249"/>
                </a:solidFill>
                <a:latin typeface="Source Code Pro" charset="0"/>
                <a:ea typeface="Source Code Pro" charset="0"/>
                <a:cs typeface="Source Code Pro" charset="0"/>
              </a:rPr>
              <a:t>() =&gt; </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const</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tree</a:t>
            </a:r>
            <a:r>
              <a:rPr lang="de-DE" sz="1600" dirty="0">
                <a:solidFill>
                  <a:srgbClr val="025249"/>
                </a:solidFill>
                <a:latin typeface="Source Code Pro" charset="0"/>
                <a:ea typeface="Source Code Pro" charset="0"/>
                <a:cs typeface="Source Code Pro" charset="0"/>
              </a:rPr>
              <a:t> = </a:t>
            </a:r>
            <a:r>
              <a:rPr lang="de-DE" sz="1600" dirty="0" err="1" smtClean="0">
                <a:solidFill>
                  <a:srgbClr val="EF7D1D"/>
                </a:solidFill>
                <a:latin typeface="Source Code Pro" charset="0"/>
                <a:ea typeface="Source Code Pro" charset="0"/>
                <a:cs typeface="Source Code Pro" charset="0"/>
              </a:rPr>
              <a:t>renderIntoDocument</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a:solidFill>
                  <a:srgbClr val="025249"/>
                </a:solidFill>
                <a:latin typeface="Source Code Pro" charset="0"/>
                <a:ea typeface="Source Code Pro" charset="0"/>
                <a:cs typeface="Source Code Pro" charset="0"/>
              </a:rPr>
              <a:t>&lt;</a:t>
            </a:r>
            <a:r>
              <a:rPr lang="de-DE" sz="1600" dirty="0" err="1">
                <a:solidFill>
                  <a:srgbClr val="025249"/>
                </a:solidFill>
                <a:latin typeface="Source Code Pro" charset="0"/>
                <a:ea typeface="Source Code Pro" charset="0"/>
                <a:cs typeface="Source Code Pro" charset="0"/>
              </a:rPr>
              <a:t>PasswordForm</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restrictions</a:t>
            </a:r>
            <a:r>
              <a:rPr lang="de-DE" sz="1600" dirty="0">
                <a:solidFill>
                  <a:srgbClr val="025249"/>
                </a:solidFill>
                <a:latin typeface="Source Code Pro" charset="0"/>
                <a:ea typeface="Source Code Pro" charset="0"/>
                <a:cs typeface="Source Code Pro" charset="0"/>
              </a:rPr>
              <a:t>={. . .} </a:t>
            </a:r>
            <a:r>
              <a:rPr lang="de-DE" sz="1600" dirty="0" err="1">
                <a:solidFill>
                  <a:srgbClr val="025249"/>
                </a:solidFill>
                <a:latin typeface="Source Code Pro" charset="0"/>
                <a:ea typeface="Source Code Pro" charset="0"/>
                <a:cs typeface="Source Code Pro" charset="0"/>
              </a:rPr>
              <a:t>onPasswordSet</a:t>
            </a:r>
            <a:r>
              <a:rPr lang="de-DE" sz="1600" dirty="0">
                <a:solidFill>
                  <a:srgbClr val="025249"/>
                </a:solidFill>
                <a:latin typeface="Source Code Pro" charset="0"/>
                <a:ea typeface="Source Code Pro" charset="0"/>
                <a:cs typeface="Source Code Pro" charset="0"/>
              </a:rPr>
              <a:t>={. . .} </a:t>
            </a:r>
            <a:r>
              <a:rPr lang="de-DE" sz="1600" dirty="0" smtClean="0">
                <a:solidFill>
                  <a:srgbClr val="025249"/>
                </a:solidFill>
                <a:latin typeface="Source Code Pro" charset="0"/>
                <a:ea typeface="Source Code Pro" charset="0"/>
                <a:cs typeface="Source Code Pro" charset="0"/>
              </a:rPr>
              <a:t>/&gt;</a:t>
            </a:r>
          </a:p>
          <a:p>
            <a:r>
              <a:rPr lang="de-DE" sz="1600" dirty="0" smtClean="0">
                <a:solidFill>
                  <a:srgbClr val="025249"/>
                </a:solidFill>
                <a:latin typeface="Source Code Pro" charset="0"/>
                <a:ea typeface="Source Code Pro" charset="0"/>
                <a:cs typeface="Source Code Pro" charset="0"/>
              </a:rPr>
              <a:t>    );</a:t>
            </a:r>
          </a:p>
          <a:p>
            <a:endParaRPr lang="de-DE" sz="1600" dirty="0" smtClean="0">
              <a:solidFill>
                <a:srgbClr val="025249"/>
              </a:solidFill>
              <a:latin typeface="Source Code Pro" charset="0"/>
              <a:ea typeface="Source Code Pro" charset="0"/>
              <a:cs typeface="Source Code Pro" charset="0"/>
            </a:endParaRPr>
          </a:p>
          <a:p>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025249"/>
                </a:solidFill>
                <a:latin typeface="Source Code Pro" charset="0"/>
                <a:ea typeface="Source Code Pro" charset="0"/>
                <a:cs typeface="Source Code Pro" charset="0"/>
              </a:rPr>
              <a:t>expect</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EF7D1D"/>
                </a:solidFill>
                <a:latin typeface="Source Code Pro" charset="0"/>
                <a:ea typeface="Source Code Pro" charset="0"/>
                <a:cs typeface="Source Code Pro" charset="0"/>
              </a:rPr>
              <a:t>isCompositeComponentWithType</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tree</a:t>
            </a:r>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025249"/>
                </a:solidFill>
                <a:latin typeface="Source Code Pro" charset="0"/>
                <a:ea typeface="Source Code Pro" charset="0"/>
                <a:cs typeface="Source Code Pro" charset="0"/>
              </a:rPr>
              <a:t>PasswordForm</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to.be.true</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const</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inputField</a:t>
            </a:r>
            <a:r>
              <a:rPr lang="de-DE" sz="1600" dirty="0">
                <a:solidFill>
                  <a:srgbClr val="025249"/>
                </a:solidFill>
                <a:latin typeface="Source Code Pro" charset="0"/>
                <a:ea typeface="Source Code Pro" charset="0"/>
                <a:cs typeface="Source Code Pro" charset="0"/>
              </a:rPr>
              <a:t> = </a:t>
            </a:r>
            <a:r>
              <a:rPr lang="de-DE" sz="1600" dirty="0" err="1" smtClean="0">
                <a:solidFill>
                  <a:srgbClr val="EF7D1D"/>
                </a:solidFill>
                <a:latin typeface="Source Code Pro" charset="0"/>
                <a:ea typeface="Source Code Pro" charset="0"/>
                <a:cs typeface="Source Code Pro" charset="0"/>
              </a:rPr>
              <a:t>findRenderedDOMComponentWithTag</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tree</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input</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025249"/>
                </a:solidFill>
                <a:latin typeface="Source Code Pro" charset="0"/>
                <a:ea typeface="Source Code Pro" charset="0"/>
                <a:cs typeface="Source Code Pro" charset="0"/>
              </a:rPr>
              <a:t>const</a:t>
            </a:r>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btn</a:t>
            </a:r>
            <a:r>
              <a:rPr lang="de-DE" sz="1600" dirty="0">
                <a:solidFill>
                  <a:srgbClr val="025249"/>
                </a:solidFill>
                <a:latin typeface="Source Code Pro" charset="0"/>
                <a:ea typeface="Source Code Pro" charset="0"/>
                <a:cs typeface="Source Code Pro" charset="0"/>
              </a:rPr>
              <a:t> = </a:t>
            </a:r>
            <a:r>
              <a:rPr lang="de-DE" sz="1600" dirty="0" err="1">
                <a:solidFill>
                  <a:srgbClr val="EF7D1D"/>
                </a:solidFill>
                <a:latin typeface="Source Code Pro" charset="0"/>
                <a:ea typeface="Source Code Pro" charset="0"/>
                <a:cs typeface="Source Code Pro" charset="0"/>
              </a:rPr>
              <a:t>findRenderedDOMComponentWithTag</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tree</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button</a:t>
            </a:r>
            <a:r>
              <a:rPr lang="de-DE" sz="1600" dirty="0">
                <a:solidFill>
                  <a:srgbClr val="025249"/>
                </a:solidFill>
                <a:latin typeface="Source Code Pro" charset="0"/>
                <a:ea typeface="Source Code Pro" charset="0"/>
                <a:cs typeface="Source Code Pro" charset="0"/>
              </a:rPr>
              <a:t>');</a:t>
            </a:r>
          </a:p>
          <a:p>
            <a:endParaRPr lang="de-DE" sz="1600" dirty="0" smtClean="0">
              <a:solidFill>
                <a:srgbClr val="025249"/>
              </a:solidFill>
              <a:latin typeface="Source Code Pro" charset="0"/>
              <a:ea typeface="Source Code Pro" charset="0"/>
              <a:cs typeface="Source Code Pro" charset="0"/>
            </a:endParaRPr>
          </a:p>
          <a:p>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EF7D1D"/>
                </a:solidFill>
                <a:latin typeface="Source Code Pro" charset="0"/>
                <a:ea typeface="Source Code Pro" charset="0"/>
                <a:cs typeface="Source Code Pro" charset="0"/>
              </a:rPr>
              <a:t>Simulate.change</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inputField</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target</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value</a:t>
            </a:r>
            <a:r>
              <a:rPr lang="de-DE" sz="1600" dirty="0">
                <a:solidFill>
                  <a:srgbClr val="025249"/>
                </a:solidFill>
                <a:latin typeface="Source Code Pro" charset="0"/>
                <a:ea typeface="Source Code Pro" charset="0"/>
                <a:cs typeface="Source Code Pro" charset="0"/>
              </a:rPr>
              <a:t>: 'xxx</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025249"/>
                </a:solidFill>
                <a:latin typeface="Source Code Pro" charset="0"/>
                <a:ea typeface="Source Code Pro" charset="0"/>
                <a:cs typeface="Source Code Pro" charset="0"/>
              </a:rPr>
              <a:t>expect</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setPasswordButton.disabled</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to.be.true</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p>
          <a:p>
            <a:r>
              <a:rPr lang="de-DE" sz="1600" dirty="0" smtClean="0">
                <a:solidFill>
                  <a:srgbClr val="025249"/>
                </a:solidFill>
                <a:latin typeface="Source Code Pro" charset="0"/>
                <a:ea typeface="Source Code Pro" charset="0"/>
                <a:cs typeface="Source Code Pro" charset="0"/>
              </a:rPr>
              <a:t>});</a:t>
            </a:r>
            <a:endParaRPr lang="de-DE" sz="1600" dirty="0">
              <a:solidFill>
                <a:srgbClr val="025249"/>
              </a:solidFill>
              <a:latin typeface="Source Code Pro" charset="0"/>
              <a:ea typeface="Source Code Pro" charset="0"/>
              <a:cs typeface="Source Code Pro" charset="0"/>
            </a:endParaRPr>
          </a:p>
        </p:txBody>
      </p:sp>
    </p:spTree>
    <p:extLst>
      <p:ext uri="{BB962C8B-B14F-4D97-AF65-F5344CB8AC3E}">
        <p14:creationId xmlns:p14="http://schemas.microsoft.com/office/powerpoint/2010/main" val="190509557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a:t>
            </a:r>
            <a:r>
              <a:rPr lang="de-DE" dirty="0" smtClean="0"/>
              <a:t>Initialisierung und Lebenszyklus</a:t>
            </a:r>
            <a:endParaRPr lang="de-DE" dirty="0"/>
          </a:p>
        </p:txBody>
      </p:sp>
      <p:sp>
        <p:nvSpPr>
          <p:cNvPr id="3" name="Rechteck 2"/>
          <p:cNvSpPr/>
          <p:nvPr/>
        </p:nvSpPr>
        <p:spPr>
          <a:xfrm>
            <a:off x="2247900" y="901699"/>
            <a:ext cx="7658100" cy="5755422"/>
          </a:xfrm>
          <a:prstGeom prst="rect">
            <a:avLst/>
          </a:prstGeom>
        </p:spPr>
        <p:txBody>
          <a:bodyPr wrap="square">
            <a:spAutoFit/>
          </a:bodyPr>
          <a:lstStyle/>
          <a:p>
            <a:r>
              <a:rPr lang="en-US" sz="1600" dirty="0" smtClean="0">
                <a:solidFill>
                  <a:srgbClr val="025249"/>
                </a:solidFill>
                <a:latin typeface="Source Code Pro" charset="0"/>
                <a:ea typeface="Source Code Pro" charset="0"/>
                <a:cs typeface="Source Code Pro" charset="0"/>
              </a:rPr>
              <a:t>class </a:t>
            </a:r>
            <a:r>
              <a:rPr lang="en-US" sz="1600" dirty="0" err="1">
                <a:solidFill>
                  <a:srgbClr val="41719C"/>
                </a:solidFill>
                <a:latin typeface="Source Code Pro Medium" charset="0"/>
                <a:ea typeface="Source Code Pro Medium" charset="0"/>
                <a:cs typeface="Source Code Pro Medium" charset="0"/>
              </a:rPr>
              <a:t>WeatherView</a:t>
            </a:r>
            <a:r>
              <a:rPr lang="en-US" sz="1600" dirty="0">
                <a:solidFill>
                  <a:srgbClr val="41719C"/>
                </a:solidFill>
                <a:latin typeface="Source Code Pro" charset="0"/>
                <a:ea typeface="Source Code Pro" charset="0"/>
                <a:cs typeface="Source Code Pro" charset="0"/>
              </a:rPr>
              <a:t> </a:t>
            </a:r>
            <a:r>
              <a:rPr lang="en-US" sz="1600" dirty="0">
                <a:solidFill>
                  <a:srgbClr val="025249"/>
                </a:solidFill>
                <a:latin typeface="Source Code Pro" charset="0"/>
                <a:ea typeface="Source Code Pro" charset="0"/>
                <a:cs typeface="Source Code Pro" charset="0"/>
              </a:rPr>
              <a:t>extends </a:t>
            </a:r>
            <a:r>
              <a:rPr lang="en-US" sz="1600" dirty="0" err="1">
                <a:solidFill>
                  <a:srgbClr val="025249"/>
                </a:solidFill>
                <a:latin typeface="Source Code Pro" charset="0"/>
                <a:ea typeface="Source Code Pro" charset="0"/>
                <a:cs typeface="Source Code Pro" charset="0"/>
              </a:rPr>
              <a:t>React.Component</a:t>
            </a:r>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a:t>
            </a:r>
          </a:p>
          <a:p>
            <a:r>
              <a:rPr lang="en-US" sz="1600" dirty="0" smtClean="0">
                <a:solidFill>
                  <a:srgbClr val="025249"/>
                </a:solidFill>
                <a:latin typeface="Source Code Pro" charset="0"/>
                <a:ea typeface="Source Code Pro" charset="0"/>
                <a:cs typeface="Source Code Pro" charset="0"/>
              </a:rPr>
              <a:t> constructor</a:t>
            </a:r>
            <a:r>
              <a:rPr lang="en-US" sz="1600" dirty="0">
                <a:solidFill>
                  <a:srgbClr val="025249"/>
                </a:solidFill>
                <a:latin typeface="Source Code Pro" charset="0"/>
                <a:ea typeface="Source Code Pro" charset="0"/>
                <a:cs typeface="Source Code Pro" charset="0"/>
              </a:rPr>
              <a:t>() {</a:t>
            </a:r>
          </a:p>
          <a:p>
            <a:r>
              <a:rPr lang="en-US" sz="1600" dirty="0" smtClean="0">
                <a:solidFill>
                  <a:srgbClr val="025249"/>
                </a:solidFill>
                <a:latin typeface="Source Code Pro" charset="0"/>
                <a:ea typeface="Source Code Pro" charset="0"/>
                <a:cs typeface="Source Code Pro" charset="0"/>
              </a:rPr>
              <a:t>  </a:t>
            </a:r>
            <a:r>
              <a:rPr lang="en-US" sz="1600" dirty="0" err="1" smtClean="0">
                <a:solidFill>
                  <a:srgbClr val="EF7D1D"/>
                </a:solidFill>
                <a:latin typeface="Source Code Pro" charset="0"/>
                <a:ea typeface="Source Code Pro" charset="0"/>
                <a:cs typeface="Source Code Pro" charset="0"/>
              </a:rPr>
              <a:t>this.state</a:t>
            </a:r>
            <a:r>
              <a:rPr lang="en-US" sz="1600" dirty="0" smtClean="0">
                <a:solidFill>
                  <a:srgbClr val="EF7D1D"/>
                </a:solidFill>
                <a:latin typeface="Source Code Pro" charset="0"/>
                <a:ea typeface="Source Code Pro" charset="0"/>
                <a:cs typeface="Source Code Pro" charset="0"/>
              </a:rPr>
              <a:t> </a:t>
            </a:r>
            <a:r>
              <a:rPr lang="en-US" sz="1600" dirty="0">
                <a:solidFill>
                  <a:srgbClr val="EF7D1D"/>
                </a:solidFill>
                <a:latin typeface="Source Code Pro" charset="0"/>
                <a:ea typeface="Source Code Pro" charset="0"/>
                <a:cs typeface="Source Code Pro" charset="0"/>
              </a:rPr>
              <a:t>= { city: ‘Hamburg’ };</a:t>
            </a:r>
          </a:p>
          <a:p>
            <a:r>
              <a:rPr lang="en-US" sz="1600" dirty="0">
                <a:solidFill>
                  <a:srgbClr val="025249"/>
                </a:solidFill>
                <a:latin typeface="Source Code Pro" charset="0"/>
                <a:ea typeface="Source Code Pro" charset="0"/>
                <a:cs typeface="Source Code Pro" charset="0"/>
              </a:rPr>
              <a:t> }</a:t>
            </a:r>
          </a:p>
          <a:p>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a:t>
            </a:r>
            <a:r>
              <a:rPr lang="en-US" sz="1600" dirty="0" err="1">
                <a:solidFill>
                  <a:srgbClr val="EF7D1D"/>
                </a:solidFill>
                <a:latin typeface="Source Code Pro" charset="0"/>
                <a:ea typeface="Source Code Pro" charset="0"/>
                <a:cs typeface="Source Code Pro" charset="0"/>
              </a:rPr>
              <a:t>componentDidMount</a:t>
            </a:r>
            <a:r>
              <a:rPr lang="en-US" sz="1600" dirty="0">
                <a:solidFill>
                  <a:srgbClr val="EF7D1D"/>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 </a:t>
            </a:r>
            <a:r>
              <a:rPr lang="en-US" sz="1600" dirty="0" err="1">
                <a:solidFill>
                  <a:srgbClr val="025249"/>
                </a:solidFill>
                <a:latin typeface="Source Code Pro" charset="0"/>
                <a:ea typeface="Source Code Pro" charset="0"/>
                <a:cs typeface="Source Code Pro" charset="0"/>
              </a:rPr>
              <a:t>this.fetchWeather</a:t>
            </a:r>
            <a:r>
              <a:rPr lang="en-US" sz="1600" dirty="0" smtClean="0">
                <a:solidFill>
                  <a:srgbClr val="025249"/>
                </a:solidFill>
                <a:latin typeface="Source Code Pro" charset="0"/>
                <a:ea typeface="Source Code Pro" charset="0"/>
                <a:cs typeface="Source Code Pro" charset="0"/>
              </a:rPr>
              <a:t>(); }</a:t>
            </a:r>
            <a:endParaRPr lang="en-US" sz="1600" dirty="0">
              <a:solidFill>
                <a:srgbClr val="025249"/>
              </a:solidFill>
              <a:latin typeface="Source Code Pro" charset="0"/>
              <a:ea typeface="Source Code Pro" charset="0"/>
              <a:cs typeface="Source Code Pro" charset="0"/>
            </a:endParaRPr>
          </a:p>
          <a:p>
            <a:r>
              <a:rPr lang="en-US" sz="1600" dirty="0" smtClean="0">
                <a:solidFill>
                  <a:srgbClr val="025249"/>
                </a:solidFill>
                <a:latin typeface="Source Code Pro" charset="0"/>
                <a:ea typeface="Source Code Pro" charset="0"/>
                <a:cs typeface="Source Code Pro" charset="0"/>
              </a:rPr>
              <a:t> </a:t>
            </a:r>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a:t>
            </a:r>
            <a:r>
              <a:rPr lang="en-US" sz="1600" dirty="0" err="1">
                <a:solidFill>
                  <a:srgbClr val="025249"/>
                </a:solidFill>
                <a:latin typeface="Source Code Pro" charset="0"/>
                <a:ea typeface="Source Code Pro" charset="0"/>
                <a:cs typeface="Source Code Pro" charset="0"/>
              </a:rPr>
              <a:t>fetchWeather</a:t>
            </a:r>
            <a:r>
              <a:rPr lang="en-US" sz="1600" dirty="0">
                <a:solidFill>
                  <a:srgbClr val="025249"/>
                </a:solidFill>
                <a:latin typeface="Source Code Pro" charset="0"/>
                <a:ea typeface="Source Code Pro" charset="0"/>
                <a:cs typeface="Source Code Pro" charset="0"/>
              </a:rPr>
              <a:t>() {</a:t>
            </a:r>
          </a:p>
          <a:p>
            <a:r>
              <a:rPr lang="en-US" sz="1600" dirty="0" smtClean="0">
                <a:solidFill>
                  <a:srgbClr val="025249"/>
                </a:solidFill>
                <a:latin typeface="Source Code Pro" charset="0"/>
                <a:ea typeface="Source Code Pro" charset="0"/>
                <a:cs typeface="Source Code Pro" charset="0"/>
              </a:rPr>
              <a:t>  fetch(</a:t>
            </a:r>
            <a:r>
              <a:rPr lang="en-US" sz="1600" dirty="0">
                <a:solidFill>
                  <a:srgbClr val="025249"/>
                </a:solidFill>
                <a:latin typeface="Source Code Pro" charset="0"/>
                <a:ea typeface="Source Code Pro" charset="0"/>
                <a:cs typeface="Source Code Pro" charset="0"/>
              </a:rPr>
              <a:t>`http://</a:t>
            </a:r>
            <a:r>
              <a:rPr lang="en-US" sz="1600" dirty="0" err="1">
                <a:solidFill>
                  <a:srgbClr val="025249"/>
                </a:solidFill>
                <a:latin typeface="Source Code Pro" charset="0"/>
                <a:ea typeface="Source Code Pro" charset="0"/>
                <a:cs typeface="Source Code Pro" charset="0"/>
              </a:rPr>
              <a:t>api.w.org</a:t>
            </a:r>
            <a:r>
              <a:rPr lang="en-US" sz="1600" dirty="0" smtClean="0">
                <a:solidFill>
                  <a:srgbClr val="025249"/>
                </a:solidFill>
                <a:latin typeface="Source Code Pro" charset="0"/>
                <a:ea typeface="Source Code Pro" charset="0"/>
                <a:cs typeface="Source Code Pro" charset="0"/>
              </a:rPr>
              <a:t>/${</a:t>
            </a:r>
            <a:r>
              <a:rPr lang="en-US" sz="1600" dirty="0" err="1">
                <a:solidFill>
                  <a:srgbClr val="025249"/>
                </a:solidFill>
                <a:latin typeface="Source Code Pro" charset="0"/>
                <a:ea typeface="Source Code Pro" charset="0"/>
                <a:cs typeface="Source Code Pro" charset="0"/>
              </a:rPr>
              <a:t>this.state.city</a:t>
            </a:r>
            <a:r>
              <a:rPr lang="en-US" sz="1600" dirty="0" smtClean="0">
                <a:solidFill>
                  <a:srgbClr val="025249"/>
                </a:solidFill>
                <a:latin typeface="Source Code Pro" charset="0"/>
                <a:ea typeface="Source Code Pro" charset="0"/>
                <a:cs typeface="Source Code Pro" charset="0"/>
              </a:rPr>
              <a:t>}`)</a:t>
            </a:r>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then(response </a:t>
            </a:r>
            <a:r>
              <a:rPr lang="en-US" sz="1600" dirty="0">
                <a:solidFill>
                  <a:srgbClr val="025249"/>
                </a:solidFill>
                <a:latin typeface="Source Code Pro" charset="0"/>
                <a:ea typeface="Source Code Pro" charset="0"/>
                <a:cs typeface="Source Code Pro" charset="0"/>
              </a:rPr>
              <a:t>=&gt; </a:t>
            </a:r>
            <a:r>
              <a:rPr lang="en-US" sz="1600" dirty="0" err="1">
                <a:solidFill>
                  <a:srgbClr val="025249"/>
                </a:solidFill>
                <a:latin typeface="Source Code Pro" charset="0"/>
                <a:ea typeface="Source Code Pro" charset="0"/>
                <a:cs typeface="Source Code Pro" charset="0"/>
              </a:rPr>
              <a:t>response.json</a:t>
            </a:r>
            <a:r>
              <a:rPr lang="en-US" sz="1600" dirty="0">
                <a:solidFill>
                  <a:srgbClr val="025249"/>
                </a:solidFill>
                <a:latin typeface="Source Code Pro" charset="0"/>
                <a:ea typeface="Source Code Pro" charset="0"/>
                <a:cs typeface="Source Code Pro" charset="0"/>
              </a:rPr>
              <a:t>())</a:t>
            </a: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then(weather </a:t>
            </a:r>
            <a:r>
              <a:rPr lang="en-US" sz="1600" dirty="0">
                <a:solidFill>
                  <a:srgbClr val="025249"/>
                </a:solidFill>
                <a:latin typeface="Source Code Pro" charset="0"/>
                <a:ea typeface="Source Code Pro" charset="0"/>
                <a:cs typeface="Source Code Pro" charset="0"/>
              </a:rPr>
              <a:t>=&gt; </a:t>
            </a:r>
            <a:r>
              <a:rPr lang="en-US" sz="1600" dirty="0" err="1">
                <a:solidFill>
                  <a:srgbClr val="025249"/>
                </a:solidFill>
                <a:latin typeface="Source Code Pro" charset="0"/>
                <a:ea typeface="Source Code Pro" charset="0"/>
                <a:cs typeface="Source Code Pro" charset="0"/>
              </a:rPr>
              <a:t>this.setState</a:t>
            </a:r>
            <a:r>
              <a:rPr lang="en-US" sz="1600" dirty="0">
                <a:solidFill>
                  <a:srgbClr val="025249"/>
                </a:solidFill>
                <a:latin typeface="Source Code Pro" charset="0"/>
                <a:ea typeface="Source Code Pro" charset="0"/>
                <a:cs typeface="Source Code Pro" charset="0"/>
              </a:rPr>
              <a:t>({weather}))</a:t>
            </a: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a:t>
            </a:r>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a:t>
            </a:r>
          </a:p>
          <a:p>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render() {</a:t>
            </a:r>
          </a:p>
          <a:p>
            <a:r>
              <a:rPr lang="en-US" sz="1600" dirty="0">
                <a:solidFill>
                  <a:srgbClr val="025249"/>
                </a:solidFill>
                <a:latin typeface="Source Code Pro" charset="0"/>
                <a:ea typeface="Source Code Pro" charset="0"/>
                <a:cs typeface="Source Code Pro" charset="0"/>
              </a:rPr>
              <a:t>  return &lt;div&gt;</a:t>
            </a:r>
          </a:p>
          <a:p>
            <a:r>
              <a:rPr lang="en-US" sz="1600" dirty="0">
                <a:solidFill>
                  <a:srgbClr val="025249"/>
                </a:solidFill>
                <a:latin typeface="Source Code Pro" charset="0"/>
                <a:ea typeface="Source Code Pro" charset="0"/>
                <a:cs typeface="Source Code Pro" charset="0"/>
              </a:rPr>
              <a:t>  &lt;</a:t>
            </a:r>
            <a:r>
              <a:rPr lang="en-US" sz="1600" dirty="0">
                <a:solidFill>
                  <a:srgbClr val="41719C"/>
                </a:solidFill>
                <a:latin typeface="Source Code Pro" charset="0"/>
                <a:ea typeface="Source Code Pro" charset="0"/>
                <a:cs typeface="Source Code Pro" charset="0"/>
              </a:rPr>
              <a:t>Button</a:t>
            </a:r>
            <a:r>
              <a:rPr lang="en-US" sz="1600" dirty="0">
                <a:solidFill>
                  <a:srgbClr val="025249"/>
                </a:solidFill>
                <a:latin typeface="Source Code Pro" charset="0"/>
                <a:ea typeface="Source Code Pro" charset="0"/>
                <a:cs typeface="Source Code Pro" charset="0"/>
              </a:rPr>
              <a:t> label=‘Load’ </a:t>
            </a:r>
            <a:r>
              <a:rPr lang="en-US" sz="1600" dirty="0" err="1">
                <a:solidFill>
                  <a:srgbClr val="025249"/>
                </a:solidFill>
                <a:latin typeface="Source Code Pro" charset="0"/>
                <a:ea typeface="Source Code Pro" charset="0"/>
                <a:cs typeface="Source Code Pro" charset="0"/>
              </a:rPr>
              <a:t>onClick</a:t>
            </a:r>
            <a:r>
              <a:rPr lang="en-US" sz="1600" dirty="0">
                <a:solidFill>
                  <a:srgbClr val="025249"/>
                </a:solidFill>
                <a:latin typeface="Source Code Pro" charset="0"/>
                <a:ea typeface="Source Code Pro" charset="0"/>
                <a:cs typeface="Source Code Pro" charset="0"/>
              </a:rPr>
              <a:t>={() =&gt; </a:t>
            </a:r>
            <a:r>
              <a:rPr lang="en-US" sz="1600" dirty="0" err="1">
                <a:solidFill>
                  <a:srgbClr val="025249"/>
                </a:solidFill>
                <a:latin typeface="Source Code Pro" charset="0"/>
                <a:ea typeface="Source Code Pro" charset="0"/>
                <a:cs typeface="Source Code Pro" charset="0"/>
              </a:rPr>
              <a:t>this.fetchWeather</a:t>
            </a:r>
            <a:r>
              <a:rPr lang="en-US" sz="1600" dirty="0">
                <a:solidFill>
                  <a:srgbClr val="025249"/>
                </a:solidFill>
                <a:latin typeface="Source Code Pro" charset="0"/>
                <a:ea typeface="Source Code Pro" charset="0"/>
                <a:cs typeface="Source Code Pro" charset="0"/>
              </a:rPr>
              <a:t>()} /&gt;</a:t>
            </a:r>
          </a:p>
          <a:p>
            <a:r>
              <a:rPr lang="en-US" sz="1600" dirty="0">
                <a:solidFill>
                  <a:srgbClr val="025249"/>
                </a:solidFill>
                <a:latin typeface="Source Code Pro" charset="0"/>
                <a:ea typeface="Source Code Pro" charset="0"/>
                <a:cs typeface="Source Code Pro" charset="0"/>
              </a:rPr>
              <a:t>  &lt;input type=‘text’ value={</a:t>
            </a:r>
            <a:r>
              <a:rPr lang="en-US" sz="1600" dirty="0" err="1">
                <a:solidFill>
                  <a:srgbClr val="025249"/>
                </a:solidFill>
                <a:latin typeface="Source Code Pro" charset="0"/>
                <a:ea typeface="Source Code Pro" charset="0"/>
                <a:cs typeface="Source Code Pro" charset="0"/>
              </a:rPr>
              <a:t>this.state.city</a:t>
            </a:r>
            <a:r>
              <a:rPr lang="en-US" sz="1600" dirty="0">
                <a:solidFill>
                  <a:srgbClr val="025249"/>
                </a:solidFill>
                <a:latin typeface="Source Code Pro" charset="0"/>
                <a:ea typeface="Source Code Pro" charset="0"/>
                <a:cs typeface="Source Code Pro" charset="0"/>
              </a:rPr>
              <a:t>}</a:t>
            </a:r>
          </a:p>
          <a:p>
            <a:r>
              <a:rPr lang="en-US" sz="1600" dirty="0">
                <a:solidFill>
                  <a:srgbClr val="025249"/>
                </a:solidFill>
                <a:latin typeface="Source Code Pro" charset="0"/>
                <a:ea typeface="Source Code Pro" charset="0"/>
                <a:cs typeface="Source Code Pro" charset="0"/>
              </a:rPr>
              <a:t>    </a:t>
            </a:r>
            <a:r>
              <a:rPr lang="en-US" sz="1600" dirty="0" err="1">
                <a:solidFill>
                  <a:srgbClr val="025249"/>
                </a:solidFill>
                <a:latin typeface="Source Code Pro" charset="0"/>
                <a:ea typeface="Source Code Pro" charset="0"/>
                <a:cs typeface="Source Code Pro" charset="0"/>
              </a:rPr>
              <a:t>onChange</a:t>
            </a:r>
            <a:r>
              <a:rPr lang="en-US" sz="1600" dirty="0">
                <a:solidFill>
                  <a:srgbClr val="025249"/>
                </a:solidFill>
                <a:latin typeface="Source Code Pro" charset="0"/>
                <a:ea typeface="Source Code Pro" charset="0"/>
                <a:cs typeface="Source Code Pro" charset="0"/>
              </a:rPr>
              <a:t>={e =&gt; </a:t>
            </a:r>
            <a:r>
              <a:rPr lang="en-US" sz="1600" dirty="0" err="1">
                <a:solidFill>
                  <a:srgbClr val="025249"/>
                </a:solidFill>
                <a:latin typeface="Source Code Pro" charset="0"/>
                <a:ea typeface="Source Code Pro" charset="0"/>
                <a:cs typeface="Source Code Pro" charset="0"/>
              </a:rPr>
              <a:t>this.setState</a:t>
            </a:r>
            <a:r>
              <a:rPr lang="en-US" sz="1600" dirty="0">
                <a:solidFill>
                  <a:srgbClr val="025249"/>
                </a:solidFill>
                <a:latin typeface="Source Code Pro" charset="0"/>
                <a:ea typeface="Source Code Pro" charset="0"/>
                <a:cs typeface="Source Code Pro" charset="0"/>
              </a:rPr>
              <a:t>({city: </a:t>
            </a:r>
            <a:r>
              <a:rPr lang="en-US" sz="1600" dirty="0" err="1">
                <a:solidFill>
                  <a:srgbClr val="025249"/>
                </a:solidFill>
                <a:latin typeface="Source Code Pro" charset="0"/>
                <a:ea typeface="Source Code Pro" charset="0"/>
                <a:cs typeface="Source Code Pro" charset="0"/>
              </a:rPr>
              <a:t>e.target.value</a:t>
            </a:r>
            <a:r>
              <a:rPr lang="en-US" sz="1600" dirty="0">
                <a:solidFill>
                  <a:srgbClr val="025249"/>
                </a:solidFill>
                <a:latin typeface="Source Code Pro" charset="0"/>
                <a:ea typeface="Source Code Pro" charset="0"/>
                <a:cs typeface="Source Code Pro" charset="0"/>
              </a:rPr>
              <a:t>})} /&gt;</a:t>
            </a:r>
          </a:p>
          <a:p>
            <a:r>
              <a:rPr lang="en-US" sz="1600" dirty="0">
                <a:solidFill>
                  <a:srgbClr val="025249"/>
                </a:solidFill>
                <a:latin typeface="Source Code Pro" charset="0"/>
                <a:ea typeface="Source Code Pro" charset="0"/>
                <a:cs typeface="Source Code Pro" charset="0"/>
              </a:rPr>
              <a:t>  &lt;</a:t>
            </a:r>
            <a:r>
              <a:rPr lang="en-US" sz="1600" dirty="0" err="1">
                <a:solidFill>
                  <a:srgbClr val="41719C"/>
                </a:solidFill>
                <a:latin typeface="Source Code Pro Medium" charset="0"/>
                <a:ea typeface="Source Code Pro Medium" charset="0"/>
                <a:cs typeface="Source Code Pro Medium" charset="0"/>
              </a:rPr>
              <a:t>WeatherPanel</a:t>
            </a:r>
            <a:r>
              <a:rPr lang="en-US" sz="1600" dirty="0">
                <a:solidFill>
                  <a:srgbClr val="41719C"/>
                </a:solidFill>
                <a:latin typeface="Source Code Pro" charset="0"/>
                <a:ea typeface="Source Code Pro" charset="0"/>
                <a:cs typeface="Source Code Pro" charset="0"/>
              </a:rPr>
              <a:t> </a:t>
            </a:r>
            <a:r>
              <a:rPr lang="en-US" sz="1600" dirty="0">
                <a:solidFill>
                  <a:srgbClr val="025249"/>
                </a:solidFill>
                <a:latin typeface="Source Code Pro" charset="0"/>
                <a:ea typeface="Source Code Pro" charset="0"/>
                <a:cs typeface="Source Code Pro" charset="0"/>
              </a:rPr>
              <a:t>weather={</a:t>
            </a:r>
            <a:r>
              <a:rPr lang="en-US" sz="1600" dirty="0" err="1">
                <a:solidFill>
                  <a:srgbClr val="025249"/>
                </a:solidFill>
                <a:latin typeface="Source Code Pro" charset="0"/>
                <a:ea typeface="Source Code Pro" charset="0"/>
                <a:cs typeface="Source Code Pro" charset="0"/>
              </a:rPr>
              <a:t>this.state.weather</a:t>
            </a:r>
            <a:r>
              <a:rPr lang="en-US" sz="1600" dirty="0">
                <a:solidFill>
                  <a:srgbClr val="025249"/>
                </a:solidFill>
                <a:latin typeface="Source Code Pro" charset="0"/>
                <a:ea typeface="Source Code Pro" charset="0"/>
                <a:cs typeface="Source Code Pro" charset="0"/>
              </a:rPr>
              <a:t>} /&gt;</a:t>
            </a:r>
          </a:p>
          <a:p>
            <a:r>
              <a:rPr lang="en-US" sz="1600" dirty="0">
                <a:solidFill>
                  <a:srgbClr val="025249"/>
                </a:solidFill>
                <a:latin typeface="Source Code Pro" charset="0"/>
                <a:ea typeface="Source Code Pro" charset="0"/>
                <a:cs typeface="Source Code Pro" charset="0"/>
              </a:rPr>
              <a:t>  &lt;/div&gt;;</a:t>
            </a:r>
          </a:p>
          <a:p>
            <a:r>
              <a:rPr lang="en-US" sz="1600" dirty="0">
                <a:solidFill>
                  <a:srgbClr val="025249"/>
                </a:solidFill>
                <a:latin typeface="Source Code Pro" charset="0"/>
                <a:ea typeface="Source Code Pro" charset="0"/>
                <a:cs typeface="Source Code Pro" charset="0"/>
              </a:rPr>
              <a:t> }</a:t>
            </a:r>
          </a:p>
          <a:p>
            <a:r>
              <a:rPr lang="en-US" sz="1600" dirty="0">
                <a:solidFill>
                  <a:srgbClr val="025249"/>
                </a:solidFill>
                <a:latin typeface="Source Code Pro" charset="0"/>
                <a:ea typeface="Source Code Pro" charset="0"/>
                <a:cs typeface="Source Code Pro" charset="0"/>
              </a:rPr>
              <a:t>}</a:t>
            </a:r>
          </a:p>
        </p:txBody>
      </p:sp>
      <p:sp>
        <p:nvSpPr>
          <p:cNvPr id="8" name="Rechteck 7"/>
          <p:cNvSpPr/>
          <p:nvPr/>
        </p:nvSpPr>
        <p:spPr>
          <a:xfrm>
            <a:off x="-2" y="1382827"/>
            <a:ext cx="2759679" cy="323165"/>
          </a:xfrm>
          <a:prstGeom prst="rect">
            <a:avLst/>
          </a:prstGeom>
        </p:spPr>
        <p:txBody>
          <a:bodyPr wrap="square">
            <a:spAutoFit/>
          </a:bodyPr>
          <a:lstStyle/>
          <a:p>
            <a:r>
              <a:rPr lang="de-DE" sz="1500" b="1" dirty="0" smtClean="0">
                <a:solidFill>
                  <a:srgbClr val="025249"/>
                </a:solidFill>
                <a:latin typeface="Source Sans Pro Semibold" charset="0"/>
                <a:ea typeface="Source Sans Pro Semibold" charset="0"/>
                <a:cs typeface="Source Sans Pro Semibold" charset="0"/>
              </a:rPr>
              <a:t>Zustand initialisieren</a:t>
            </a:r>
            <a:endParaRPr lang="de-DE" sz="1500" b="1" dirty="0">
              <a:solidFill>
                <a:srgbClr val="025249"/>
              </a:solidFill>
              <a:latin typeface="Source Sans Pro Semibold" charset="0"/>
              <a:ea typeface="Source Sans Pro Semibold" charset="0"/>
              <a:cs typeface="Source Sans Pro Semibold" charset="0"/>
            </a:endParaRPr>
          </a:p>
        </p:txBody>
      </p:sp>
      <p:sp>
        <p:nvSpPr>
          <p:cNvPr id="9" name="Rechteck 8"/>
          <p:cNvSpPr/>
          <p:nvPr/>
        </p:nvSpPr>
        <p:spPr>
          <a:xfrm>
            <a:off x="-3" y="2163875"/>
            <a:ext cx="2759679" cy="323165"/>
          </a:xfrm>
          <a:prstGeom prst="rect">
            <a:avLst/>
          </a:prstGeom>
        </p:spPr>
        <p:txBody>
          <a:bodyPr wrap="square">
            <a:spAutoFit/>
          </a:bodyPr>
          <a:lstStyle/>
          <a:p>
            <a:r>
              <a:rPr lang="de-DE" sz="1500" b="1" dirty="0" smtClean="0">
                <a:solidFill>
                  <a:srgbClr val="025249"/>
                </a:solidFill>
                <a:latin typeface="Source Sans Pro Semibold" charset="0"/>
                <a:ea typeface="Source Sans Pro Semibold" charset="0"/>
                <a:cs typeface="Source Sans Pro Semibold" charset="0"/>
              </a:rPr>
              <a:t>Initiales laden auslösen</a:t>
            </a:r>
            <a:endParaRPr lang="de-DE" sz="15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2695378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1092607"/>
          </a:xfrm>
          <a:prstGeom prst="rect">
            <a:avLst/>
          </a:prstGeom>
        </p:spPr>
        <p:txBody>
          <a:bodyPr wrap="square">
            <a:spAutoFit/>
          </a:bodyPr>
          <a:lstStyle/>
          <a:p>
            <a:pPr algn="ctr"/>
            <a:r>
              <a:rPr lang="de-DE" sz="3900" b="1" dirty="0">
                <a:solidFill>
                  <a:srgbClr val="EF7D1D"/>
                </a:solidFill>
                <a:latin typeface="Source Sans Pro Semibold" charset="0"/>
                <a:ea typeface="Source Sans Pro Semibold" charset="0"/>
                <a:cs typeface="Source Sans Pro Semibold" charset="0"/>
              </a:rPr>
              <a:t>OPEN SOURCE VON FACEBOOK</a:t>
            </a:r>
          </a:p>
          <a:p>
            <a:pPr algn="ctr"/>
            <a:r>
              <a:rPr lang="de-DE" sz="2600" dirty="0">
                <a:solidFill>
                  <a:srgbClr val="025249"/>
                </a:solidFill>
                <a:latin typeface="Source Code Pro" charset="0"/>
                <a:ea typeface="Source Code Pro" charset="0"/>
                <a:cs typeface="Source Code Pro" charset="0"/>
              </a:rPr>
              <a:t>https://</a:t>
            </a:r>
            <a:r>
              <a:rPr lang="de-DE" sz="2600" dirty="0" err="1">
                <a:solidFill>
                  <a:srgbClr val="025249"/>
                </a:solidFill>
                <a:latin typeface="Source Code Pro" charset="0"/>
                <a:ea typeface="Source Code Pro" charset="0"/>
                <a:cs typeface="Source Code Pro" charset="0"/>
              </a:rPr>
              <a:t>facebook.github.io</a:t>
            </a:r>
            <a:r>
              <a:rPr lang="de-DE" sz="2600" dirty="0">
                <a:solidFill>
                  <a:srgbClr val="025249"/>
                </a:solidFill>
                <a:latin typeface="Source Code Pro" charset="0"/>
                <a:ea typeface="Source Code Pro" charset="0"/>
                <a:cs typeface="Source Code Pro" charset="0"/>
              </a:rPr>
              <a:t>/</a:t>
            </a:r>
            <a:r>
              <a:rPr lang="de-DE" sz="2600" dirty="0" err="1">
                <a:solidFill>
                  <a:srgbClr val="025249"/>
                </a:solidFill>
                <a:latin typeface="Source Code Pro" charset="0"/>
                <a:ea typeface="Source Code Pro" charset="0"/>
                <a:cs typeface="Source Code Pro" charset="0"/>
              </a:rPr>
              <a:t>react</a:t>
            </a:r>
            <a:endParaRPr lang="de-DE" sz="2275" dirty="0">
              <a:solidFill>
                <a:srgbClr val="025249"/>
              </a:solidFill>
              <a:latin typeface="Source Code Pro" charset="0"/>
              <a:ea typeface="Source Code Pro" charset="0"/>
              <a:cs typeface="Source Code Pro" charset="0"/>
            </a:endParaRPr>
          </a:p>
        </p:txBody>
      </p:sp>
      <p:sp>
        <p:nvSpPr>
          <p:cNvPr id="4" name="Rechteck 3"/>
          <p:cNvSpPr/>
          <p:nvPr/>
        </p:nvSpPr>
        <p:spPr>
          <a:xfrm>
            <a:off x="1744309" y="2943698"/>
            <a:ext cx="6452407" cy="3080715"/>
          </a:xfrm>
          <a:prstGeom prst="rect">
            <a:avLst/>
          </a:prstGeom>
        </p:spPr>
        <p:txBody>
          <a:bodyPr wrap="none">
            <a:spAutoFit/>
          </a:bodyPr>
          <a:lstStyle/>
          <a:p>
            <a:r>
              <a:rPr lang="de-DE" sz="19419" b="1" dirty="0" err="1">
                <a:solidFill>
                  <a:srgbClr val="025249"/>
                </a:solidFill>
                <a:latin typeface="Source Sans Pro" charset="0"/>
                <a:ea typeface="Source Sans Pro" charset="0"/>
                <a:cs typeface="Source Sans Pro" charset="0"/>
              </a:rPr>
              <a:t>React</a:t>
            </a:r>
            <a:endParaRPr lang="de-DE" sz="2925"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endParaRPr lang="de-DE"/>
          </a:p>
        </p:txBody>
      </p:sp>
    </p:spTree>
    <p:extLst>
      <p:ext uri="{BB962C8B-B14F-4D97-AF65-F5344CB8AC3E}">
        <p14:creationId xmlns:p14="http://schemas.microsoft.com/office/powerpoint/2010/main" val="18674918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1712390" y="2686142"/>
            <a:ext cx="7047122" cy="3080715"/>
          </a:xfrm>
          <a:prstGeom prst="rect">
            <a:avLst/>
          </a:prstGeom>
        </p:spPr>
        <p:txBody>
          <a:bodyPr wrap="none">
            <a:spAutoFit/>
          </a:bodyPr>
          <a:lstStyle/>
          <a:p>
            <a:pPr algn="r"/>
            <a:r>
              <a:rPr lang="de-DE" sz="19419" b="1" dirty="0">
                <a:solidFill>
                  <a:srgbClr val="025249"/>
                </a:solidFill>
                <a:latin typeface="Montserrat" charset="0"/>
                <a:ea typeface="Montserrat" charset="0"/>
                <a:cs typeface="Montserrat" charset="0"/>
              </a:rPr>
              <a:t>v 15.0</a:t>
            </a:r>
            <a:endParaRPr lang="de-DE" sz="2925" b="1" dirty="0">
              <a:solidFill>
                <a:srgbClr val="025249"/>
              </a:solidFill>
              <a:latin typeface="Montserrat" charset="0"/>
              <a:ea typeface="Montserrat" charset="0"/>
              <a:cs typeface="Montserrat" charset="0"/>
            </a:endParaRPr>
          </a:p>
        </p:txBody>
      </p:sp>
      <p:sp>
        <p:nvSpPr>
          <p:cNvPr id="5" name="Titel 4"/>
          <p:cNvSpPr>
            <a:spLocks noGrp="1"/>
          </p:cNvSpPr>
          <p:nvPr>
            <p:ph type="title"/>
          </p:nvPr>
        </p:nvSpPr>
        <p:spPr/>
        <p:txBody>
          <a:bodyPr/>
          <a:lstStyle/>
          <a:p>
            <a:r>
              <a:rPr lang="de-DE" dirty="0" smtClean="0"/>
              <a:t>Aktuelle Version</a:t>
            </a:r>
            <a:endParaRPr lang="de-DE" dirty="0"/>
          </a:p>
        </p:txBody>
      </p:sp>
      <p:sp>
        <p:nvSpPr>
          <p:cNvPr id="6" name="Rechteck 5"/>
          <p:cNvSpPr/>
          <p:nvPr/>
        </p:nvSpPr>
        <p:spPr>
          <a:xfrm>
            <a:off x="5937905" y="1939985"/>
            <a:ext cx="2821606" cy="1192634"/>
          </a:xfrm>
          <a:prstGeom prst="rect">
            <a:avLst/>
          </a:prstGeom>
        </p:spPr>
        <p:txBody>
          <a:bodyPr wrap="none">
            <a:spAutoFit/>
          </a:bodyPr>
          <a:lstStyle/>
          <a:p>
            <a:pPr algn="r"/>
            <a:r>
              <a:rPr lang="de-DE" sz="7150" b="1" dirty="0">
                <a:solidFill>
                  <a:srgbClr val="5AB88F"/>
                </a:solidFill>
                <a:latin typeface="Montserrat" charset="0"/>
                <a:ea typeface="Montserrat" charset="0"/>
                <a:cs typeface="Montserrat" charset="0"/>
              </a:rPr>
              <a:t>0.14.8</a:t>
            </a:r>
            <a:endParaRPr lang="de-DE" sz="1300" b="1" dirty="0">
              <a:solidFill>
                <a:srgbClr val="5AB88F"/>
              </a:solidFill>
              <a:latin typeface="Montserrat" charset="0"/>
              <a:ea typeface="Montserrat" charset="0"/>
              <a:cs typeface="Montserrat" charset="0"/>
            </a:endParaRPr>
          </a:p>
        </p:txBody>
      </p:sp>
      <p:sp>
        <p:nvSpPr>
          <p:cNvPr id="7" name="Rechteck 6"/>
          <p:cNvSpPr/>
          <p:nvPr/>
        </p:nvSpPr>
        <p:spPr>
          <a:xfrm>
            <a:off x="7540908" y="844866"/>
            <a:ext cx="1218603" cy="917624"/>
          </a:xfrm>
          <a:prstGeom prst="rect">
            <a:avLst/>
          </a:prstGeom>
        </p:spPr>
        <p:txBody>
          <a:bodyPr wrap="none">
            <a:spAutoFit/>
          </a:bodyPr>
          <a:lstStyle/>
          <a:p>
            <a:pPr algn="r"/>
            <a:r>
              <a:rPr lang="de-DE" sz="5363" b="1" dirty="0">
                <a:solidFill>
                  <a:srgbClr val="5AB88F"/>
                </a:solidFill>
                <a:latin typeface="Montserrat" charset="0"/>
                <a:ea typeface="Montserrat" charset="0"/>
                <a:cs typeface="Montserrat" charset="0"/>
              </a:rPr>
              <a:t>0.3</a:t>
            </a:r>
            <a:endParaRPr lang="de-DE" sz="894" b="1" dirty="0">
              <a:solidFill>
                <a:srgbClr val="5AB88F"/>
              </a:solidFill>
              <a:latin typeface="Montserrat" charset="0"/>
              <a:ea typeface="Montserrat" charset="0"/>
              <a:cs typeface="Montserrat" charset="0"/>
            </a:endParaRPr>
          </a:p>
        </p:txBody>
      </p:sp>
      <p:sp>
        <p:nvSpPr>
          <p:cNvPr id="2" name="Rechteck 1"/>
          <p:cNvSpPr/>
          <p:nvPr/>
        </p:nvSpPr>
        <p:spPr>
          <a:xfrm>
            <a:off x="6801684" y="1593813"/>
            <a:ext cx="1991251" cy="292388"/>
          </a:xfrm>
          <a:prstGeom prst="rect">
            <a:avLst/>
          </a:prstGeom>
        </p:spPr>
        <p:txBody>
          <a:bodyPr wrap="none">
            <a:spAutoFit/>
          </a:bodyPr>
          <a:lstStyle/>
          <a:p>
            <a:r>
              <a:rPr lang="de-DE" sz="1300" b="1" dirty="0">
                <a:solidFill>
                  <a:srgbClr val="025249"/>
                </a:solidFill>
                <a:latin typeface="Source Sans Pro Semibold" charset="0"/>
                <a:ea typeface="Source Sans Pro Semibold" charset="0"/>
                <a:cs typeface="Source Sans Pro Semibold" charset="0"/>
              </a:rPr>
              <a:t>05 | 2013 – OPEN SOURCE</a:t>
            </a:r>
            <a:endParaRPr lang="de-DE" sz="1300" dirty="0"/>
          </a:p>
        </p:txBody>
      </p:sp>
      <p:sp>
        <p:nvSpPr>
          <p:cNvPr id="9" name="Rechteck 8"/>
          <p:cNvSpPr/>
          <p:nvPr/>
        </p:nvSpPr>
        <p:spPr>
          <a:xfrm>
            <a:off x="6216888" y="5297931"/>
            <a:ext cx="2576346" cy="292388"/>
          </a:xfrm>
          <a:prstGeom prst="rect">
            <a:avLst/>
          </a:prstGeom>
        </p:spPr>
        <p:txBody>
          <a:bodyPr wrap="none">
            <a:spAutoFit/>
          </a:bodyPr>
          <a:lstStyle/>
          <a:p>
            <a:r>
              <a:rPr lang="de-DE" sz="1300" b="1" dirty="0">
                <a:solidFill>
                  <a:srgbClr val="025249"/>
                </a:solidFill>
                <a:latin typeface="Source Sans Pro Semibold" charset="0"/>
                <a:ea typeface="Source Sans Pro Semibold" charset="0"/>
                <a:cs typeface="Source Sans Pro Semibold" charset="0"/>
              </a:rPr>
              <a:t>05 </a:t>
            </a:r>
            <a:r>
              <a:rPr lang="de-DE" sz="1300" b="1">
                <a:solidFill>
                  <a:srgbClr val="025249"/>
                </a:solidFill>
                <a:latin typeface="Source Sans Pro Semibold" charset="0"/>
                <a:ea typeface="Source Sans Pro Semibold" charset="0"/>
                <a:cs typeface="Source Sans Pro Semibold" charset="0"/>
              </a:rPr>
              <a:t>| 2016 – NEUE VERSIONIERUNG</a:t>
            </a:r>
            <a:endParaRPr lang="de-DE" sz="1300" dirty="0"/>
          </a:p>
        </p:txBody>
      </p:sp>
    </p:spTree>
    <p:extLst>
      <p:ext uri="{BB962C8B-B14F-4D97-AF65-F5344CB8AC3E}">
        <p14:creationId xmlns:p14="http://schemas.microsoft.com/office/powerpoint/2010/main" val="8195118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React</a:t>
            </a:r>
            <a:r>
              <a:rPr lang="de-DE" dirty="0" smtClean="0"/>
              <a:t> im Einsatz</a:t>
            </a:r>
            <a:endParaRPr lang="de-DE" dirty="0"/>
          </a:p>
        </p:txBody>
      </p:sp>
      <p:pic>
        <p:nvPicPr>
          <p:cNvPr id="3" name="Bild 2"/>
          <p:cNvPicPr>
            <a:picLocks noChangeAspect="1"/>
          </p:cNvPicPr>
          <p:nvPr/>
        </p:nvPicPr>
        <p:blipFill>
          <a:blip r:embed="rId3"/>
          <a:stretch>
            <a:fillRect/>
          </a:stretch>
        </p:blipFill>
        <p:spPr>
          <a:xfrm>
            <a:off x="1609725" y="1040557"/>
            <a:ext cx="1936543" cy="1779958"/>
          </a:xfrm>
          <a:prstGeom prst="rect">
            <a:avLst/>
          </a:prstGeom>
          <a:effectLst>
            <a:outerShdw blurRad="50800" dist="76200" dir="2700000" algn="tl" rotWithShape="0">
              <a:srgbClr val="025249">
                <a:alpha val="40000"/>
              </a:srgbClr>
            </a:outerShdw>
          </a:effectLst>
        </p:spPr>
      </p:pic>
      <p:pic>
        <p:nvPicPr>
          <p:cNvPr id="4" name="Bild 3"/>
          <p:cNvPicPr>
            <a:picLocks noChangeAspect="1"/>
          </p:cNvPicPr>
          <p:nvPr/>
        </p:nvPicPr>
        <p:blipFill>
          <a:blip r:embed="rId4"/>
          <a:stretch>
            <a:fillRect/>
          </a:stretch>
        </p:blipFill>
        <p:spPr>
          <a:xfrm>
            <a:off x="3984729" y="1040557"/>
            <a:ext cx="1936543" cy="1779958"/>
          </a:xfrm>
          <a:prstGeom prst="rect">
            <a:avLst/>
          </a:prstGeom>
          <a:effectLst>
            <a:outerShdw blurRad="50800" dist="76200" dir="2700000" algn="tl" rotWithShape="0">
              <a:srgbClr val="025249">
                <a:alpha val="40000"/>
              </a:srgbClr>
            </a:outerShdw>
          </a:effectLst>
        </p:spPr>
      </p:pic>
      <p:pic>
        <p:nvPicPr>
          <p:cNvPr id="5" name="Bild 4"/>
          <p:cNvPicPr>
            <a:picLocks noChangeAspect="1"/>
          </p:cNvPicPr>
          <p:nvPr/>
        </p:nvPicPr>
        <p:blipFill>
          <a:blip r:embed="rId5"/>
          <a:stretch>
            <a:fillRect/>
          </a:stretch>
        </p:blipFill>
        <p:spPr>
          <a:xfrm>
            <a:off x="1609725" y="3287337"/>
            <a:ext cx="1936543" cy="1779957"/>
          </a:xfrm>
          <a:prstGeom prst="rect">
            <a:avLst/>
          </a:prstGeom>
          <a:effectLst>
            <a:outerShdw blurRad="50800" dist="76200" dir="2700000" algn="tl" rotWithShape="0">
              <a:srgbClr val="025249">
                <a:alpha val="40000"/>
              </a:srgbClr>
            </a:outerShdw>
          </a:effectLst>
        </p:spPr>
      </p:pic>
      <p:pic>
        <p:nvPicPr>
          <p:cNvPr id="6" name="Bild 5"/>
          <p:cNvPicPr>
            <a:picLocks noChangeAspect="1"/>
          </p:cNvPicPr>
          <p:nvPr/>
        </p:nvPicPr>
        <p:blipFill>
          <a:blip r:embed="rId6"/>
          <a:stretch>
            <a:fillRect/>
          </a:stretch>
        </p:blipFill>
        <p:spPr>
          <a:xfrm>
            <a:off x="3984729" y="3287338"/>
            <a:ext cx="1936543" cy="1779958"/>
          </a:xfrm>
          <a:prstGeom prst="rect">
            <a:avLst/>
          </a:prstGeom>
          <a:effectLst>
            <a:outerShdw blurRad="50800" dist="76200" dir="2700000" algn="tl" rotWithShape="0">
              <a:srgbClr val="025249">
                <a:alpha val="40000"/>
              </a:srgbClr>
            </a:outerShdw>
          </a:effectLst>
        </p:spPr>
      </p:pic>
      <p:pic>
        <p:nvPicPr>
          <p:cNvPr id="7" name="Bild 6"/>
          <p:cNvPicPr>
            <a:picLocks noChangeAspect="1"/>
          </p:cNvPicPr>
          <p:nvPr/>
        </p:nvPicPr>
        <p:blipFill>
          <a:blip r:embed="rId7"/>
          <a:stretch>
            <a:fillRect/>
          </a:stretch>
        </p:blipFill>
        <p:spPr>
          <a:xfrm>
            <a:off x="6359733" y="1040557"/>
            <a:ext cx="1936543" cy="1779958"/>
          </a:xfrm>
          <a:prstGeom prst="rect">
            <a:avLst/>
          </a:prstGeom>
          <a:effectLst>
            <a:outerShdw blurRad="50800" dist="76200" dir="2700000" algn="tl" rotWithShape="0">
              <a:srgbClr val="025249">
                <a:alpha val="40000"/>
              </a:srgbClr>
            </a:outerShdw>
          </a:effectLst>
        </p:spPr>
      </p:pic>
      <p:pic>
        <p:nvPicPr>
          <p:cNvPr id="8" name="Bild 7"/>
          <p:cNvPicPr>
            <a:picLocks noChangeAspect="1"/>
          </p:cNvPicPr>
          <p:nvPr/>
        </p:nvPicPr>
        <p:blipFill>
          <a:blip r:embed="rId8"/>
          <a:stretch>
            <a:fillRect/>
          </a:stretch>
        </p:blipFill>
        <p:spPr>
          <a:xfrm>
            <a:off x="6359733" y="3287337"/>
            <a:ext cx="1936543" cy="1779958"/>
          </a:xfrm>
          <a:prstGeom prst="rect">
            <a:avLst/>
          </a:prstGeom>
          <a:effectLst>
            <a:outerShdw blurRad="50800" dist="76200" dir="2700000" algn="tl" rotWithShape="0">
              <a:srgbClr val="025249">
                <a:alpha val="40000"/>
              </a:srgbClr>
            </a:outerShdw>
          </a:effectLst>
        </p:spPr>
      </p:pic>
    </p:spTree>
    <p:extLst>
      <p:ext uri="{BB962C8B-B14F-4D97-AF65-F5344CB8AC3E}">
        <p14:creationId xmlns:p14="http://schemas.microsoft.com/office/powerpoint/2010/main" val="19952005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1026013" y="2920405"/>
            <a:ext cx="7887096" cy="2580578"/>
          </a:xfrm>
          <a:prstGeom prst="rect">
            <a:avLst/>
          </a:prstGeom>
        </p:spPr>
        <p:txBody>
          <a:bodyPr wrap="none">
            <a:spAutoFit/>
          </a:bodyPr>
          <a:lstStyle/>
          <a:p>
            <a:r>
              <a:rPr lang="de-DE" sz="16169" b="1" dirty="0">
                <a:solidFill>
                  <a:srgbClr val="5AB88F"/>
                </a:solidFill>
                <a:latin typeface="Source Sans Pro" charset="0"/>
                <a:ea typeface="Source Sans Pro" charset="0"/>
                <a:cs typeface="Source Sans Pro" charset="0"/>
              </a:rPr>
              <a:t>V</a:t>
            </a:r>
            <a:r>
              <a:rPr lang="de-DE" sz="16169" b="1" dirty="0">
                <a:solidFill>
                  <a:srgbClr val="025249"/>
                </a:solidFill>
                <a:latin typeface="Source Sans Pro" charset="0"/>
                <a:ea typeface="Source Sans Pro" charset="0"/>
                <a:cs typeface="Source Sans Pro" charset="0"/>
              </a:rPr>
              <a:t> in M</a:t>
            </a:r>
            <a:r>
              <a:rPr lang="de-DE" sz="16169" b="1" dirty="0">
                <a:solidFill>
                  <a:srgbClr val="5AB88F"/>
                </a:solidFill>
                <a:latin typeface="Source Sans Pro" charset="0"/>
                <a:ea typeface="Source Sans Pro" charset="0"/>
                <a:cs typeface="Source Sans Pro" charset="0"/>
              </a:rPr>
              <a:t>V</a:t>
            </a:r>
            <a:r>
              <a:rPr lang="de-DE" sz="16169" b="1" dirty="0">
                <a:solidFill>
                  <a:srgbClr val="025249"/>
                </a:solidFill>
                <a:latin typeface="Source Sans Pro" charset="0"/>
                <a:ea typeface="Source Sans Pro" charset="0"/>
                <a:cs typeface="Source Sans Pro" charset="0"/>
              </a:rPr>
              <a:t>C</a:t>
            </a:r>
            <a:endParaRPr lang="de-DE" sz="2600"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r>
              <a:rPr lang="de-DE" dirty="0" smtClean="0"/>
              <a:t>Nur View-Schicht</a:t>
            </a:r>
            <a:endParaRPr lang="de-DE" dirty="0"/>
          </a:p>
        </p:txBody>
      </p:sp>
    </p:spTree>
    <p:extLst>
      <p:ext uri="{BB962C8B-B14F-4D97-AF65-F5344CB8AC3E}">
        <p14:creationId xmlns:p14="http://schemas.microsoft.com/office/powerpoint/2010/main" val="11891204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Design">
  <a:themeElements>
    <a:clrScheme name="Office-Design">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Desig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Design">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4026</Words>
  <Application>Microsoft Macintosh PowerPoint</Application>
  <PresentationFormat>A4-Papier (210x297 mm)</PresentationFormat>
  <Paragraphs>670</Paragraphs>
  <Slides>58</Slides>
  <Notes>28</Notes>
  <HiddenSlides>0</HiddenSlides>
  <MMClips>0</MMClips>
  <ScaleCrop>false</ScaleCrop>
  <HeadingPairs>
    <vt:vector size="6" baseType="variant">
      <vt:variant>
        <vt:lpstr>Verwendete Schriftarten</vt:lpstr>
      </vt:variant>
      <vt:variant>
        <vt:i4>10</vt:i4>
      </vt:variant>
      <vt:variant>
        <vt:lpstr>Design</vt:lpstr>
      </vt:variant>
      <vt:variant>
        <vt:i4>1</vt:i4>
      </vt:variant>
      <vt:variant>
        <vt:lpstr>Folientitel</vt:lpstr>
      </vt:variant>
      <vt:variant>
        <vt:i4>58</vt:i4>
      </vt:variant>
    </vt:vector>
  </HeadingPairs>
  <TitlesOfParts>
    <vt:vector size="69" baseType="lpstr">
      <vt:lpstr>Calibri</vt:lpstr>
      <vt:lpstr>Calibri Light</vt:lpstr>
      <vt:lpstr>Montserrat</vt:lpstr>
      <vt:lpstr>Source Code Pro</vt:lpstr>
      <vt:lpstr>Source Code Pro Medium</vt:lpstr>
      <vt:lpstr>Source Code Pro Semibold</vt:lpstr>
      <vt:lpstr>Source Sans Pro</vt:lpstr>
      <vt:lpstr>Source Sans Pro Semibold</vt:lpstr>
      <vt:lpstr>Wingdings</vt:lpstr>
      <vt:lpstr>Arial</vt:lpstr>
      <vt:lpstr>Office-Design</vt:lpstr>
      <vt:lpstr>Nils Hartmann   |   JAX MainZ   |   April 2016    </vt:lpstr>
      <vt:lpstr>http://github.com/nilshartmann/react-talk</vt:lpstr>
      <vt:lpstr>http://reactbuch.de</vt:lpstr>
      <vt:lpstr>PowerPoint-Präsentation</vt:lpstr>
      <vt:lpstr>PowerPoint-Präsentation</vt:lpstr>
      <vt:lpstr>PowerPoint-Präsentation</vt:lpstr>
      <vt:lpstr>Aktuelle Version</vt:lpstr>
      <vt:lpstr>React im Einsatz</vt:lpstr>
      <vt:lpstr>Nur View-Schicht</vt:lpstr>
      <vt:lpstr>ECMAScript 2015</vt:lpstr>
      <vt:lpstr>Beispiel Anwendung</vt:lpstr>
      <vt:lpstr>Wiederverwendbare Komponenten</vt:lpstr>
      <vt:lpstr>Anwendungen aus Komponenten komponiert</vt:lpstr>
      <vt:lpstr>Komponenten</vt:lpstr>
      <vt:lpstr>React Schritt für Schritt</vt:lpstr>
      <vt:lpstr>Die JSX Spracherweiterung</vt:lpstr>
      <vt:lpstr>Eine React Komponente: Ausgangssituation</vt:lpstr>
      <vt:lpstr>Eine React Komponente: JSX</vt:lpstr>
      <vt:lpstr>Eine React Komponente</vt:lpstr>
      <vt:lpstr>Eine React Komponente: Als Funktion</vt:lpstr>
      <vt:lpstr>Komponente einbinden</vt:lpstr>
      <vt:lpstr>Komponente einbinden</vt:lpstr>
      <vt:lpstr>Komponenten: Properties</vt:lpstr>
      <vt:lpstr>Komponenten: Properties</vt:lpstr>
      <vt:lpstr>Komponenten Verwenden</vt:lpstr>
      <vt:lpstr>Komponenten Listen</vt:lpstr>
      <vt:lpstr>Komponenten Klassen</vt:lpstr>
      <vt:lpstr>Zustand von Komponenten</vt:lpstr>
      <vt:lpstr>Beispiel: Eingabefeld</vt:lpstr>
      <vt:lpstr>Beispiel: Eingabefeld</vt:lpstr>
      <vt:lpstr>Zustand: Eingabefeld</vt:lpstr>
      <vt:lpstr>Zustand &amp; Rendering</vt:lpstr>
      <vt:lpstr>„Klassische“ Observer Lösung</vt:lpstr>
      <vt:lpstr>Ganz einfach: Alles rendern</vt:lpstr>
      <vt:lpstr>Beispiel 1: Password Formular</vt:lpstr>
      <vt:lpstr>React: Uni directional dataflow</vt:lpstr>
      <vt:lpstr>Beispiel 2: ServerZugriffE</vt:lpstr>
      <vt:lpstr>Beispiel 2: Serverzugriffe mit fetch</vt:lpstr>
      <vt:lpstr>Hintergrund: Virtual Dom</vt:lpstr>
      <vt:lpstr>Hintergrund: Virtual Dom</vt:lpstr>
      <vt:lpstr>React: „UI as a Function“</vt:lpstr>
      <vt:lpstr>Komponentenhierarchien</vt:lpstr>
      <vt:lpstr>Kommunikation zwischen Komponenten</vt:lpstr>
      <vt:lpstr>Kommunikation: Properties</vt:lpstr>
      <vt:lpstr>Kommunikation: DOM Events</vt:lpstr>
      <vt:lpstr>Kommunikation: Eigene Events</vt:lpstr>
      <vt:lpstr>Beispiel: Callback-Funktionen (1)</vt:lpstr>
      <vt:lpstr>Beispiel: Callback-Funktionen (2)</vt:lpstr>
      <vt:lpstr>Beispiel: Callback-Funktionen (3)</vt:lpstr>
      <vt:lpstr>Ökosystem</vt:lpstr>
      <vt:lpstr>Zusammenfassung</vt:lpstr>
      <vt:lpstr>@nilshartmann</vt:lpstr>
      <vt:lpstr>Ausblick</vt:lpstr>
      <vt:lpstr>Serverseitiges Rendern (1)</vt:lpstr>
      <vt:lpstr>Serverseitiges Rendern (2)</vt:lpstr>
      <vt:lpstr>Beispiel: Unit Tests (Ohne DOM)</vt:lpstr>
      <vt:lpstr>Beispiel: Unit Tests (Mit DOM)</vt:lpstr>
      <vt:lpstr>Beispiel: Initialisierung und Lebenszyklus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Nils Hartmann</dc:creator>
  <cp:lastModifiedBy>Nils Hartmann</cp:lastModifiedBy>
  <cp:revision>173</cp:revision>
  <cp:lastPrinted>2016-04-19T07:47:14Z</cp:lastPrinted>
  <dcterms:created xsi:type="dcterms:W3CDTF">2016-03-28T15:59:53Z</dcterms:created>
  <dcterms:modified xsi:type="dcterms:W3CDTF">2016-04-19T07:58:36Z</dcterms:modified>
</cp:coreProperties>
</file>